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notesMasterIdLst>
    <p:notesMasterId r:id="rId28"/>
  </p:notesMasterIdLst>
  <p:handoutMasterIdLst>
    <p:handoutMasterId r:id="rId29"/>
  </p:handoutMasterIdLst>
  <p:sldIdLst>
    <p:sldId id="257" r:id="rId4"/>
    <p:sldId id="276" r:id="rId5"/>
    <p:sldId id="280" r:id="rId6"/>
    <p:sldId id="281" r:id="rId7"/>
    <p:sldId id="287" r:id="rId8"/>
    <p:sldId id="288" r:id="rId9"/>
    <p:sldId id="289" r:id="rId10"/>
    <p:sldId id="290" r:id="rId11"/>
    <p:sldId id="291" r:id="rId12"/>
    <p:sldId id="277" r:id="rId13"/>
    <p:sldId id="286" r:id="rId14"/>
    <p:sldId id="297" r:id="rId15"/>
    <p:sldId id="292" r:id="rId16"/>
    <p:sldId id="293" r:id="rId17"/>
    <p:sldId id="294" r:id="rId18"/>
    <p:sldId id="295" r:id="rId19"/>
    <p:sldId id="298" r:id="rId20"/>
    <p:sldId id="299" r:id="rId21"/>
    <p:sldId id="279" r:id="rId22"/>
    <p:sldId id="283" r:id="rId23"/>
    <p:sldId id="284" r:id="rId24"/>
    <p:sldId id="285" r:id="rId25"/>
    <p:sldId id="296" r:id="rId26"/>
    <p:sldId id="300" r:id="rId27"/>
  </p:sldIdLst>
  <p:sldSz cx="12192000" cy="6858000"/>
  <p:notesSz cx="6889750" cy="10018713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61" autoAdjust="0"/>
    <p:restoredTop sz="94660"/>
  </p:normalViewPr>
  <p:slideViewPr>
    <p:cSldViewPr>
      <p:cViewPr varScale="1">
        <p:scale>
          <a:sx n="115" d="100"/>
          <a:sy n="115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8E393E5-555B-40FF-B464-1631ED83EBCD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148EEE58-36EB-4E82-BC48-502F309BFC11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85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5558" cy="50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597" y="0"/>
            <a:ext cx="2985558" cy="50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775" y="750888"/>
            <a:ext cx="6680200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8889"/>
            <a:ext cx="5511800" cy="450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Click to edit Master text styles</a:t>
            </a:r>
          </a:p>
          <a:p>
            <a:pPr lvl="1"/>
            <a:r>
              <a:rPr lang="nl-NL" noProof="0"/>
              <a:t>Second level</a:t>
            </a:r>
          </a:p>
          <a:p>
            <a:pPr lvl="2"/>
            <a:r>
              <a:rPr lang="nl-NL" noProof="0"/>
              <a:t>Third level</a:t>
            </a:r>
          </a:p>
          <a:p>
            <a:pPr lvl="3"/>
            <a:r>
              <a:rPr lang="nl-NL" noProof="0"/>
              <a:t>Fourth level</a:t>
            </a:r>
          </a:p>
          <a:p>
            <a:pPr lvl="4"/>
            <a:r>
              <a:rPr lang="nl-NL" noProof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6038"/>
            <a:ext cx="2985558" cy="50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597" y="9516038"/>
            <a:ext cx="2985558" cy="50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060D037-C05C-4C36-9649-15AC5A1A930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3849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fdekplaat"/>
          <p:cNvSpPr/>
          <p:nvPr userDrawn="1"/>
        </p:nvSpPr>
        <p:spPr>
          <a:xfrm>
            <a:off x="0" y="0"/>
            <a:ext cx="12192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6933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/>
          </a:p>
        </p:txBody>
      </p:sp>
      <p:sp>
        <p:nvSpPr>
          <p:cNvPr id="7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69333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sp>
        <p:nvSpPr>
          <p:cNvPr id="4" name="ZwarteBalk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1274400"/>
            <a:ext cx="12192000" cy="10800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1950" tIns="216000" rIns="268265" bIns="216000" anchor="t">
            <a:spAutoFit/>
          </a:bodyPr>
          <a:lstStyle>
            <a:lvl1pPr>
              <a:defRPr sz="420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nl-NL" noProof="0" dirty="0"/>
          </a:p>
        </p:txBody>
      </p:sp>
      <p:sp>
        <p:nvSpPr>
          <p:cNvPr id="5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1" y="4032000"/>
            <a:ext cx="12187767" cy="1908000"/>
          </a:xfrm>
        </p:spPr>
        <p:txBody>
          <a:bodyPr rIns="267843"/>
          <a:lstStyle>
            <a:lvl1pPr marL="0" indent="0">
              <a:buFont typeface="Verdana" pitchFamily="34" charset="0"/>
              <a:buNone/>
              <a:defRPr sz="1902"/>
            </a:lvl1pPr>
          </a:lstStyle>
          <a:p>
            <a:pPr lvl="0"/>
            <a:r>
              <a:rPr lang="en-US" noProof="0"/>
              <a:t>Click to edit Master subtitle style</a:t>
            </a:r>
            <a:endParaRPr lang="nl-NL" noProof="0"/>
          </a:p>
        </p:txBody>
      </p:sp>
      <p:pic>
        <p:nvPicPr>
          <p:cNvPr id="10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4"/>
            <a:ext cx="4143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92114"/>
            <a:ext cx="416243" cy="41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12192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>
              <a:solidFill>
                <a:srgbClr val="FFFFFF"/>
              </a:solidFill>
            </a:endParaRPr>
          </a:p>
        </p:txBody>
      </p:sp>
      <p:sp>
        <p:nvSpPr>
          <p:cNvPr id="16" name="Paginanummer"/>
          <p:cNvSpPr/>
          <p:nvPr userDrawn="1"/>
        </p:nvSpPr>
        <p:spPr>
          <a:xfrm>
            <a:off x="10714567" y="1079501"/>
            <a:ext cx="1905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nl-NL" sz="900" smtClean="0">
                <a:solidFill>
                  <a:srgbClr val="FFFFFF"/>
                </a:solidFill>
              </a:rPr>
              <a:pPr algn="r"/>
              <a:t>‹#›</a:t>
            </a:fld>
            <a:endParaRPr lang="nl-NL" sz="900" dirty="0">
              <a:solidFill>
                <a:srgbClr val="FFFFFF"/>
              </a:solidFill>
            </a:endParaRPr>
          </a:p>
        </p:txBody>
      </p:sp>
      <p:sp>
        <p:nvSpPr>
          <p:cNvPr id="15" name="Scheiding"/>
          <p:cNvSpPr txBox="1">
            <a:spLocks noChangeArrowheads="1"/>
          </p:cNvSpPr>
          <p:nvPr userDrawn="1"/>
        </p:nvSpPr>
        <p:spPr bwMode="auto">
          <a:xfrm>
            <a:off x="10663767" y="1079501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900" dirty="0">
                <a:solidFill>
                  <a:srgbClr val="FFFFFF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3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8" name="tb_Faculty"/>
          <p:cNvSpPr txBox="1">
            <a:spLocks noChangeArrowheads="1"/>
          </p:cNvSpPr>
          <p:nvPr userDrawn="1"/>
        </p:nvSpPr>
        <p:spPr bwMode="auto">
          <a:xfrm>
            <a:off x="3687764" y="339725"/>
            <a:ext cx="7486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>
                <a:solidFill>
                  <a:srgbClr val="CC0000"/>
                </a:solidFill>
                <a:latin typeface="Georgia" pitchFamily="18" charset="0"/>
              </a:rPr>
              <a:t>faculty of law</a:t>
            </a:r>
          </a:p>
        </p:txBody>
      </p:sp>
      <p:sp>
        <p:nvSpPr>
          <p:cNvPr id="9" name="tb_Department"/>
          <p:cNvSpPr txBox="1">
            <a:spLocks noChangeArrowheads="1"/>
          </p:cNvSpPr>
          <p:nvPr userDrawn="1"/>
        </p:nvSpPr>
        <p:spPr bwMode="auto">
          <a:xfrm>
            <a:off x="5811838" y="341313"/>
            <a:ext cx="24003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department of transboundary legal studies</a:t>
            </a:r>
            <a:endParaRPr lang="nl-NL" sz="100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4" name="tbDate"/>
          <p:cNvSpPr txBox="1">
            <a:spLocks noChangeArrowheads="1"/>
          </p:cNvSpPr>
          <p:nvPr userDrawn="1"/>
        </p:nvSpPr>
        <p:spPr bwMode="auto">
          <a:xfrm>
            <a:off x="9838267" y="1079501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nl-NL" sz="900">
                <a:solidFill>
                  <a:srgbClr val="FFFFFF"/>
                </a:solidFill>
                <a:latin typeface="+mn-lt"/>
              </a:rPr>
              <a:t>25-10-2021</a:t>
            </a:r>
            <a:endParaRPr lang="nl-NL" sz="9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644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ka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746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kop"/>
          <p:cNvSpPr>
            <a:spLocks noGrp="1"/>
          </p:cNvSpPr>
          <p:nvPr>
            <p:ph type="title" orient="vert"/>
          </p:nvPr>
        </p:nvSpPr>
        <p:spPr>
          <a:xfrm>
            <a:off x="9141884" y="1341438"/>
            <a:ext cx="3045883" cy="520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kaalklein"/>
          <p:cNvSpPr>
            <a:spLocks noGrp="1"/>
          </p:cNvSpPr>
          <p:nvPr>
            <p:ph type="body" orient="vert" idx="1"/>
          </p:nvPr>
        </p:nvSpPr>
        <p:spPr>
          <a:xfrm>
            <a:off x="1" y="1341438"/>
            <a:ext cx="8938684" cy="5207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ekstvak"/>
          <p:cNvSpPr>
            <a:spLocks noGrp="1"/>
          </p:cNvSpPr>
          <p:nvPr>
            <p:ph type="body" idx="1"/>
          </p:nvPr>
        </p:nvSpPr>
        <p:spPr>
          <a:xfrm>
            <a:off x="1" y="1456213"/>
            <a:ext cx="12187767" cy="51477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9007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dekplaat"/>
          <p:cNvSpPr/>
          <p:nvPr userDrawn="1"/>
        </p:nvSpPr>
        <p:spPr>
          <a:xfrm>
            <a:off x="0" y="0"/>
            <a:ext cx="12192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b_Break"/>
          <p:cNvSpPr>
            <a:spLocks noGrp="1" noChangeArrowheads="1"/>
          </p:cNvSpPr>
          <p:nvPr>
            <p:ph type="ctrTitle"/>
          </p:nvPr>
        </p:nvSpPr>
        <p:spPr bwMode="auto">
          <a:xfrm>
            <a:off x="-1" y="1278000"/>
            <a:ext cx="12192000" cy="24765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2091" tIns="216000" rIns="267843" bIns="45717" anchor="t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1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6933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/>
          </a:p>
        </p:txBody>
      </p:sp>
      <p:sp>
        <p:nvSpPr>
          <p:cNvPr id="12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69333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pic>
        <p:nvPicPr>
          <p:cNvPr id="8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4"/>
            <a:ext cx="4143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92114"/>
            <a:ext cx="416243" cy="41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1" y="4035425"/>
            <a:ext cx="12187767" cy="1905000"/>
          </a:xfrm>
        </p:spPr>
        <p:txBody>
          <a:bodyPr rIns="267843"/>
          <a:lstStyle>
            <a:lvl1pPr marL="0" indent="0">
              <a:buFont typeface="Verdana" pitchFamily="34" charset="0"/>
              <a:buNone/>
              <a:defRPr sz="1900"/>
            </a:lvl1pPr>
          </a:lstStyle>
          <a:p>
            <a:pPr lvl="0"/>
            <a:r>
              <a:rPr lang="nl-NL" noProof="0"/>
              <a:t>Click to edit Master subtitle style</a:t>
            </a:r>
          </a:p>
        </p:txBody>
      </p:sp>
      <p:sp>
        <p:nvSpPr>
          <p:cNvPr id="14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12192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>
              <a:solidFill>
                <a:srgbClr val="FFFFFF"/>
              </a:solidFill>
            </a:endParaRP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6" name="tb_Faculty"/>
          <p:cNvSpPr txBox="1">
            <a:spLocks noChangeArrowheads="1"/>
          </p:cNvSpPr>
          <p:nvPr userDrawn="1"/>
        </p:nvSpPr>
        <p:spPr bwMode="auto">
          <a:xfrm>
            <a:off x="3687764" y="338138"/>
            <a:ext cx="7486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>
                <a:solidFill>
                  <a:srgbClr val="CC0000"/>
                </a:solidFill>
                <a:latin typeface="Georgia" pitchFamily="18" charset="0"/>
              </a:rPr>
              <a:t>faculty of law</a:t>
            </a:r>
          </a:p>
        </p:txBody>
      </p:sp>
      <p:sp>
        <p:nvSpPr>
          <p:cNvPr id="7" name="tb_Department"/>
          <p:cNvSpPr txBox="1">
            <a:spLocks noChangeAspect="1" noChangeArrowheads="1"/>
          </p:cNvSpPr>
          <p:nvPr userDrawn="1"/>
        </p:nvSpPr>
        <p:spPr bwMode="auto">
          <a:xfrm>
            <a:off x="5811838" y="341314"/>
            <a:ext cx="24003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department of transboundary legal studies</a:t>
            </a:r>
            <a:endParaRPr lang="nl-NL" sz="100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825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1" y="1456213"/>
            <a:ext cx="12187767" cy="51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736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18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1" y="2230438"/>
            <a:ext cx="5992284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6195484" y="2230438"/>
            <a:ext cx="599228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1895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vak"/>
          <p:cNvSpPr>
            <a:spLocks noGrp="1"/>
          </p:cNvSpPr>
          <p:nvPr>
            <p:ph type="title"/>
          </p:nvPr>
        </p:nvSpPr>
        <p:spPr>
          <a:xfrm>
            <a:off x="0" y="584835"/>
            <a:ext cx="12192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Koplinks"/>
          <p:cNvSpPr>
            <a:spLocks noGrp="1"/>
          </p:cNvSpPr>
          <p:nvPr>
            <p:ph type="body" idx="1"/>
          </p:nvPr>
        </p:nvSpPr>
        <p:spPr>
          <a:xfrm>
            <a:off x="623392" y="2132856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Kleinlinks"/>
          <p:cNvSpPr>
            <a:spLocks noGrp="1"/>
          </p:cNvSpPr>
          <p:nvPr>
            <p:ph sz="half" idx="2"/>
          </p:nvPr>
        </p:nvSpPr>
        <p:spPr>
          <a:xfrm>
            <a:off x="609600" y="2780929"/>
            <a:ext cx="5386917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1" name="Koprechts"/>
          <p:cNvSpPr>
            <a:spLocks noGrp="1"/>
          </p:cNvSpPr>
          <p:nvPr>
            <p:ph type="body" sz="quarter" idx="3"/>
          </p:nvPr>
        </p:nvSpPr>
        <p:spPr>
          <a:xfrm>
            <a:off x="6193368" y="2132857"/>
            <a:ext cx="5389033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Kleinrechts"/>
          <p:cNvSpPr>
            <a:spLocks noGrp="1"/>
          </p:cNvSpPr>
          <p:nvPr>
            <p:ph sz="quarter" idx="4"/>
          </p:nvPr>
        </p:nvSpPr>
        <p:spPr>
          <a:xfrm>
            <a:off x="6193368" y="2780929"/>
            <a:ext cx="5389033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604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2831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56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1" y="1456213"/>
            <a:ext cx="12187767" cy="51477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6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links"/>
          <p:cNvSpPr>
            <a:spLocks noGrp="1"/>
          </p:cNvSpPr>
          <p:nvPr>
            <p:ph type="title"/>
          </p:nvPr>
        </p:nvSpPr>
        <p:spPr>
          <a:xfrm>
            <a:off x="335361" y="1340768"/>
            <a:ext cx="4285324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7" name="Rechtsgroot"/>
          <p:cNvSpPr>
            <a:spLocks noGrp="1"/>
          </p:cNvSpPr>
          <p:nvPr>
            <p:ph idx="1"/>
          </p:nvPr>
        </p:nvSpPr>
        <p:spPr>
          <a:xfrm>
            <a:off x="4766733" y="1340768"/>
            <a:ext cx="6815667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8" name="Tekstlinks"/>
          <p:cNvSpPr>
            <a:spLocks noGrp="1"/>
          </p:cNvSpPr>
          <p:nvPr>
            <p:ph type="body" sz="half" idx="2"/>
          </p:nvPr>
        </p:nvSpPr>
        <p:spPr>
          <a:xfrm>
            <a:off x="335361" y="2204864"/>
            <a:ext cx="4285324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1411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nderschriftkop"/>
          <p:cNvSpPr>
            <a:spLocks noGrp="1"/>
          </p:cNvSpPr>
          <p:nvPr>
            <p:ph type="title"/>
          </p:nvPr>
        </p:nvSpPr>
        <p:spPr>
          <a:xfrm>
            <a:off x="2389717" y="5085184"/>
            <a:ext cx="73152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7" name="Figuur"/>
          <p:cNvSpPr>
            <a:spLocks noGrp="1" noChangeAspect="1"/>
          </p:cNvSpPr>
          <p:nvPr>
            <p:ph type="pic" idx="1"/>
          </p:nvPr>
        </p:nvSpPr>
        <p:spPr>
          <a:xfrm>
            <a:off x="2389717" y="1484783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8" name="Onderschrift"/>
          <p:cNvSpPr>
            <a:spLocks noGrp="1"/>
          </p:cNvSpPr>
          <p:nvPr>
            <p:ph type="body" sz="half" idx="2"/>
          </p:nvPr>
        </p:nvSpPr>
        <p:spPr>
          <a:xfrm>
            <a:off x="2389717" y="5733256"/>
            <a:ext cx="73152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92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"/>
          <p:cNvSpPr>
            <a:spLocks noGrp="1"/>
          </p:cNvSpPr>
          <p:nvPr>
            <p:ph type="body" orient="vert" idx="1"/>
          </p:nvPr>
        </p:nvSpPr>
        <p:spPr>
          <a:xfrm>
            <a:off x="1" y="2230438"/>
            <a:ext cx="12187767" cy="431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592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alkop"/>
          <p:cNvSpPr>
            <a:spLocks noGrp="1"/>
          </p:cNvSpPr>
          <p:nvPr>
            <p:ph type="title" orient="vert"/>
          </p:nvPr>
        </p:nvSpPr>
        <p:spPr>
          <a:xfrm>
            <a:off x="9141884" y="1341438"/>
            <a:ext cx="3045883" cy="520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klein"/>
          <p:cNvSpPr>
            <a:spLocks noGrp="1"/>
          </p:cNvSpPr>
          <p:nvPr>
            <p:ph type="body" orient="vert" idx="1"/>
          </p:nvPr>
        </p:nvSpPr>
        <p:spPr>
          <a:xfrm>
            <a:off x="1" y="1341438"/>
            <a:ext cx="8938684" cy="520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3226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dekplaat"/>
          <p:cNvSpPr/>
          <p:nvPr userDrawn="1"/>
        </p:nvSpPr>
        <p:spPr>
          <a:xfrm>
            <a:off x="0" y="0"/>
            <a:ext cx="12192000" cy="1017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b_End"/>
          <p:cNvSpPr>
            <a:spLocks noGrp="1" noChangeArrowheads="1"/>
          </p:cNvSpPr>
          <p:nvPr>
            <p:ph type="ctrTitle"/>
          </p:nvPr>
        </p:nvSpPr>
        <p:spPr bwMode="auto">
          <a:xfrm>
            <a:off x="-1" y="1278000"/>
            <a:ext cx="12192000" cy="2476500"/>
          </a:xfrm>
          <a:prstGeom prst="rect">
            <a:avLst/>
          </a:prstGeom>
          <a:solidFill>
            <a:srgbClr val="505050"/>
          </a:solidFill>
          <a:ln w="0" cmpd="sng"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2091" tIns="216000" rIns="267843" bIns="45717" anchor="t"/>
          <a:lstStyle>
            <a:lvl1pPr>
              <a:defRPr sz="4000">
                <a:solidFill>
                  <a:srgbClr val="FFFFFF"/>
                </a:solidFill>
              </a:defRPr>
            </a:lvl1pPr>
          </a:lstStyle>
          <a:p>
            <a:pPr lvl="0"/>
            <a:endParaRPr lang="en-GB" noProof="0" dirty="0"/>
          </a:p>
        </p:txBody>
      </p:sp>
      <p:sp>
        <p:nvSpPr>
          <p:cNvPr id="11" name="shape_Transparantie"/>
          <p:cNvSpPr>
            <a:spLocks noChangeArrowheads="1"/>
          </p:cNvSpPr>
          <p:nvPr userDrawn="1"/>
        </p:nvSpPr>
        <p:spPr bwMode="auto">
          <a:xfrm>
            <a:off x="0" y="0"/>
            <a:ext cx="16933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 dirty="0"/>
          </a:p>
        </p:txBody>
      </p:sp>
      <p:sp>
        <p:nvSpPr>
          <p:cNvPr id="12" name="shape_TransFollower"/>
          <p:cNvSpPr>
            <a:spLocks noChangeArrowheads="1"/>
          </p:cNvSpPr>
          <p:nvPr userDrawn="1"/>
        </p:nvSpPr>
        <p:spPr bwMode="auto">
          <a:xfrm>
            <a:off x="0" y="0"/>
            <a:ext cx="169333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pic>
        <p:nvPicPr>
          <p:cNvPr id="8" name="LogoSlash_01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4"/>
            <a:ext cx="4143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LogoSlash_02" descr="SLASHTRAN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92114"/>
            <a:ext cx="416243" cy="41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ndertitel"/>
          <p:cNvSpPr>
            <a:spLocks noGrp="1" noChangeArrowheads="1"/>
          </p:cNvSpPr>
          <p:nvPr>
            <p:ph type="subTitle" idx="1"/>
          </p:nvPr>
        </p:nvSpPr>
        <p:spPr>
          <a:xfrm>
            <a:off x="1" y="4035425"/>
            <a:ext cx="12187767" cy="1905000"/>
          </a:xfrm>
          <a:ln>
            <a:noFill/>
          </a:ln>
        </p:spPr>
        <p:txBody>
          <a:bodyPr rIns="267843"/>
          <a:lstStyle>
            <a:lvl1pPr marL="0" indent="0">
              <a:buFont typeface="Verdana" pitchFamily="34" charset="0"/>
              <a:buNone/>
              <a:defRPr sz="1900"/>
            </a:lvl1pPr>
          </a:lstStyle>
          <a:p>
            <a:pPr lvl="0"/>
            <a:r>
              <a:rPr lang="nl-NL" noProof="0" dirty="0"/>
              <a:t>Click </a:t>
            </a:r>
            <a:r>
              <a:rPr lang="nl-NL" noProof="0" dirty="0" err="1"/>
              <a:t>to</a:t>
            </a:r>
            <a:r>
              <a:rPr lang="nl-NL" noProof="0" dirty="0"/>
              <a:t> </a:t>
            </a:r>
            <a:r>
              <a:rPr lang="nl-NL" noProof="0" dirty="0" err="1"/>
              <a:t>edit</a:t>
            </a:r>
            <a:r>
              <a:rPr lang="nl-NL" noProof="0" dirty="0"/>
              <a:t> Master </a:t>
            </a:r>
            <a:r>
              <a:rPr lang="nl-NL" noProof="0" dirty="0" err="1"/>
              <a:t>subtitle</a:t>
            </a:r>
            <a:r>
              <a:rPr lang="nl-NL" noProof="0" dirty="0"/>
              <a:t> </a:t>
            </a:r>
            <a:r>
              <a:rPr lang="nl-NL" noProof="0" dirty="0" err="1"/>
              <a:t>style</a:t>
            </a:r>
            <a:endParaRPr lang="nl-NL" noProof="0" dirty="0"/>
          </a:p>
        </p:txBody>
      </p:sp>
      <p:sp>
        <p:nvSpPr>
          <p:cNvPr id="16" name="RodeBalk"/>
          <p:cNvSpPr>
            <a:spLocks noChangeArrowheads="1"/>
          </p:cNvSpPr>
          <p:nvPr userDrawn="1"/>
        </p:nvSpPr>
        <p:spPr bwMode="auto">
          <a:xfrm>
            <a:off x="-1" y="1017588"/>
            <a:ext cx="12192000" cy="2667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>
              <a:solidFill>
                <a:srgbClr val="FFFFFF"/>
              </a:solidFill>
            </a:endParaRP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205232"/>
            <a:ext cx="2399004" cy="660400"/>
          </a:xfrm>
          <a:prstGeom prst="rect">
            <a:avLst/>
          </a:prstGeom>
        </p:spPr>
      </p:pic>
      <p:sp>
        <p:nvSpPr>
          <p:cNvPr id="6" name="tb_Faculty"/>
          <p:cNvSpPr txBox="1">
            <a:spLocks noChangeArrowheads="1"/>
          </p:cNvSpPr>
          <p:nvPr userDrawn="1"/>
        </p:nvSpPr>
        <p:spPr bwMode="auto">
          <a:xfrm>
            <a:off x="3687764" y="338138"/>
            <a:ext cx="7486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nl-NL" sz="1000">
                <a:solidFill>
                  <a:srgbClr val="CC0000"/>
                </a:solidFill>
                <a:latin typeface="Georgia" pitchFamily="18" charset="0"/>
              </a:rPr>
              <a:t>faculty of law</a:t>
            </a:r>
          </a:p>
        </p:txBody>
      </p:sp>
      <p:sp>
        <p:nvSpPr>
          <p:cNvPr id="7" name="tb_Department"/>
          <p:cNvSpPr txBox="1">
            <a:spLocks noChangeArrowheads="1"/>
          </p:cNvSpPr>
          <p:nvPr userDrawn="1"/>
        </p:nvSpPr>
        <p:spPr bwMode="auto">
          <a:xfrm>
            <a:off x="5811838" y="341314"/>
            <a:ext cx="24003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000">
                <a:solidFill>
                  <a:srgbClr val="CC0000"/>
                </a:solidFill>
                <a:latin typeface="Georgia" pitchFamily="18" charset="0"/>
              </a:rPr>
              <a:t>department of transboundary legal studies</a:t>
            </a:r>
            <a:endParaRPr lang="nl-NL" sz="100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4906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vak"/>
          <p:cNvSpPr>
            <a:spLocks noGrp="1"/>
          </p:cNvSpPr>
          <p:nvPr>
            <p:ph idx="1"/>
          </p:nvPr>
        </p:nvSpPr>
        <p:spPr>
          <a:xfrm>
            <a:off x="1" y="1456213"/>
            <a:ext cx="12187767" cy="514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22016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21642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1" y="2230438"/>
            <a:ext cx="5992284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6195484" y="2230438"/>
            <a:ext cx="599228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01316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vak"/>
          <p:cNvSpPr>
            <a:spLocks noGrp="1"/>
          </p:cNvSpPr>
          <p:nvPr>
            <p:ph type="title"/>
          </p:nvPr>
        </p:nvSpPr>
        <p:spPr>
          <a:xfrm>
            <a:off x="0" y="584835"/>
            <a:ext cx="12192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Koplinks"/>
          <p:cNvSpPr>
            <a:spLocks noGrp="1"/>
          </p:cNvSpPr>
          <p:nvPr>
            <p:ph type="body" idx="1"/>
          </p:nvPr>
        </p:nvSpPr>
        <p:spPr>
          <a:xfrm>
            <a:off x="623392" y="2132856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Kleinlinks"/>
          <p:cNvSpPr>
            <a:spLocks noGrp="1"/>
          </p:cNvSpPr>
          <p:nvPr>
            <p:ph sz="half" idx="2"/>
          </p:nvPr>
        </p:nvSpPr>
        <p:spPr>
          <a:xfrm>
            <a:off x="609600" y="2780929"/>
            <a:ext cx="5386917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11" name="Koprechts"/>
          <p:cNvSpPr>
            <a:spLocks noGrp="1"/>
          </p:cNvSpPr>
          <p:nvPr>
            <p:ph type="body" sz="quarter" idx="3"/>
          </p:nvPr>
        </p:nvSpPr>
        <p:spPr>
          <a:xfrm>
            <a:off x="6193368" y="2132857"/>
            <a:ext cx="5389033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Kleinrechts"/>
          <p:cNvSpPr>
            <a:spLocks noGrp="1"/>
          </p:cNvSpPr>
          <p:nvPr>
            <p:ph sz="quarter" idx="4"/>
          </p:nvPr>
        </p:nvSpPr>
        <p:spPr>
          <a:xfrm>
            <a:off x="6193368" y="2780929"/>
            <a:ext cx="5389033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142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933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ctietitel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Boventitel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14511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1052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oplinks"/>
          <p:cNvSpPr>
            <a:spLocks noGrp="1"/>
          </p:cNvSpPr>
          <p:nvPr>
            <p:ph type="title"/>
          </p:nvPr>
        </p:nvSpPr>
        <p:spPr>
          <a:xfrm>
            <a:off x="335361" y="1340768"/>
            <a:ext cx="4285324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7" name="Rechtsgroot"/>
          <p:cNvSpPr>
            <a:spLocks noGrp="1"/>
          </p:cNvSpPr>
          <p:nvPr>
            <p:ph idx="1"/>
          </p:nvPr>
        </p:nvSpPr>
        <p:spPr>
          <a:xfrm>
            <a:off x="4766733" y="1340768"/>
            <a:ext cx="6815667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8" name="Tekstlinks"/>
          <p:cNvSpPr>
            <a:spLocks noGrp="1"/>
          </p:cNvSpPr>
          <p:nvPr>
            <p:ph type="body" sz="half" idx="2"/>
          </p:nvPr>
        </p:nvSpPr>
        <p:spPr>
          <a:xfrm>
            <a:off x="335361" y="2204864"/>
            <a:ext cx="4285324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47109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nderschriftkop"/>
          <p:cNvSpPr>
            <a:spLocks noGrp="1"/>
          </p:cNvSpPr>
          <p:nvPr>
            <p:ph type="title"/>
          </p:nvPr>
        </p:nvSpPr>
        <p:spPr>
          <a:xfrm>
            <a:off x="2389717" y="5085184"/>
            <a:ext cx="73152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11" name="Figuur"/>
          <p:cNvSpPr>
            <a:spLocks noGrp="1" noChangeAspect="1"/>
          </p:cNvSpPr>
          <p:nvPr>
            <p:ph type="pic" idx="1"/>
          </p:nvPr>
        </p:nvSpPr>
        <p:spPr>
          <a:xfrm>
            <a:off x="2389717" y="1484783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12" name="Onderschrift"/>
          <p:cNvSpPr>
            <a:spLocks noGrp="1"/>
          </p:cNvSpPr>
          <p:nvPr>
            <p:ph type="body" sz="half" idx="2"/>
          </p:nvPr>
        </p:nvSpPr>
        <p:spPr>
          <a:xfrm>
            <a:off x="2389717" y="5733256"/>
            <a:ext cx="73152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20668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"/>
          <p:cNvSpPr>
            <a:spLocks noGrp="1"/>
          </p:cNvSpPr>
          <p:nvPr>
            <p:ph type="body" orient="vert" idx="1"/>
          </p:nvPr>
        </p:nvSpPr>
        <p:spPr>
          <a:xfrm>
            <a:off x="1" y="2230438"/>
            <a:ext cx="12187767" cy="431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3361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alkop"/>
          <p:cNvSpPr>
            <a:spLocks noGrp="1"/>
          </p:cNvSpPr>
          <p:nvPr>
            <p:ph type="title" orient="vert"/>
          </p:nvPr>
        </p:nvSpPr>
        <p:spPr>
          <a:xfrm>
            <a:off x="9141884" y="1341438"/>
            <a:ext cx="3045883" cy="5207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6" name="Vertikaalklein"/>
          <p:cNvSpPr>
            <a:spLocks noGrp="1"/>
          </p:cNvSpPr>
          <p:nvPr>
            <p:ph type="body" orient="vert" idx="1"/>
          </p:nvPr>
        </p:nvSpPr>
        <p:spPr>
          <a:xfrm>
            <a:off x="1" y="1341438"/>
            <a:ext cx="8938684" cy="5207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83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kstlinks"/>
          <p:cNvSpPr>
            <a:spLocks noGrp="1"/>
          </p:cNvSpPr>
          <p:nvPr>
            <p:ph sz="half" idx="1"/>
          </p:nvPr>
        </p:nvSpPr>
        <p:spPr>
          <a:xfrm>
            <a:off x="1" y="2230438"/>
            <a:ext cx="5992284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ekstrechts"/>
          <p:cNvSpPr>
            <a:spLocks noGrp="1"/>
          </p:cNvSpPr>
          <p:nvPr>
            <p:ph sz="half" idx="2"/>
          </p:nvPr>
        </p:nvSpPr>
        <p:spPr>
          <a:xfrm>
            <a:off x="6195484" y="2230438"/>
            <a:ext cx="5992283" cy="431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90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0" y="584835"/>
            <a:ext cx="12192000" cy="63894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Koplinks"/>
          <p:cNvSpPr>
            <a:spLocks noGrp="1"/>
          </p:cNvSpPr>
          <p:nvPr>
            <p:ph type="body" idx="1"/>
          </p:nvPr>
        </p:nvSpPr>
        <p:spPr>
          <a:xfrm>
            <a:off x="623392" y="2132856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Kleinlinks"/>
          <p:cNvSpPr>
            <a:spLocks noGrp="1"/>
          </p:cNvSpPr>
          <p:nvPr>
            <p:ph sz="half" idx="2"/>
          </p:nvPr>
        </p:nvSpPr>
        <p:spPr>
          <a:xfrm>
            <a:off x="609600" y="2780929"/>
            <a:ext cx="5386917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Koprechts"/>
          <p:cNvSpPr>
            <a:spLocks noGrp="1"/>
          </p:cNvSpPr>
          <p:nvPr>
            <p:ph type="body" sz="quarter" idx="3"/>
          </p:nvPr>
        </p:nvSpPr>
        <p:spPr>
          <a:xfrm>
            <a:off x="6193368" y="2132857"/>
            <a:ext cx="5389033" cy="64807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Kleinrechts"/>
          <p:cNvSpPr>
            <a:spLocks noGrp="1"/>
          </p:cNvSpPr>
          <p:nvPr>
            <p:ph sz="quarter" idx="4"/>
          </p:nvPr>
        </p:nvSpPr>
        <p:spPr>
          <a:xfrm>
            <a:off x="6193368" y="2780929"/>
            <a:ext cx="5389033" cy="37444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3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vak"/>
          <p:cNvSpPr>
            <a:spLocks noGrp="1"/>
          </p:cNvSpPr>
          <p:nvPr>
            <p:ph type="title"/>
          </p:nvPr>
        </p:nvSpPr>
        <p:spPr>
          <a:xfrm>
            <a:off x="1" y="584835"/>
            <a:ext cx="12187767" cy="7921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50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85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links"/>
          <p:cNvSpPr>
            <a:spLocks noGrp="1"/>
          </p:cNvSpPr>
          <p:nvPr>
            <p:ph type="title"/>
          </p:nvPr>
        </p:nvSpPr>
        <p:spPr>
          <a:xfrm>
            <a:off x="335361" y="1340768"/>
            <a:ext cx="4285324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Rechtsgroot"/>
          <p:cNvSpPr>
            <a:spLocks noGrp="1"/>
          </p:cNvSpPr>
          <p:nvPr>
            <p:ph idx="1"/>
          </p:nvPr>
        </p:nvSpPr>
        <p:spPr>
          <a:xfrm>
            <a:off x="4766733" y="1340768"/>
            <a:ext cx="6815667" cy="518457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kstlinks"/>
          <p:cNvSpPr>
            <a:spLocks noGrp="1"/>
          </p:cNvSpPr>
          <p:nvPr>
            <p:ph type="body" sz="half" idx="2"/>
          </p:nvPr>
        </p:nvSpPr>
        <p:spPr>
          <a:xfrm>
            <a:off x="335361" y="2204864"/>
            <a:ext cx="4285324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546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erschriftkop"/>
          <p:cNvSpPr>
            <a:spLocks noGrp="1"/>
          </p:cNvSpPr>
          <p:nvPr>
            <p:ph type="title"/>
          </p:nvPr>
        </p:nvSpPr>
        <p:spPr>
          <a:xfrm>
            <a:off x="2389717" y="5085184"/>
            <a:ext cx="7315200" cy="6480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Figuur"/>
          <p:cNvSpPr>
            <a:spLocks noGrp="1"/>
          </p:cNvSpPr>
          <p:nvPr>
            <p:ph type="pic" idx="1"/>
          </p:nvPr>
        </p:nvSpPr>
        <p:spPr>
          <a:xfrm>
            <a:off x="2389717" y="1484784"/>
            <a:ext cx="73152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Onderschrift"/>
          <p:cNvSpPr>
            <a:spLocks noGrp="1"/>
          </p:cNvSpPr>
          <p:nvPr>
            <p:ph type="body" sz="half" idx="2"/>
          </p:nvPr>
        </p:nvSpPr>
        <p:spPr>
          <a:xfrm>
            <a:off x="2389717" y="5733256"/>
            <a:ext cx="7315200" cy="792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24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hape_Transparantie" hidden="1"/>
          <p:cNvSpPr>
            <a:spLocks noChangeArrowheads="1"/>
          </p:cNvSpPr>
          <p:nvPr/>
        </p:nvSpPr>
        <p:spPr bwMode="auto">
          <a:xfrm>
            <a:off x="0" y="0"/>
            <a:ext cx="16933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1031" name="shape_TransFollower" hidden="1"/>
          <p:cNvSpPr>
            <a:spLocks noChangeArrowheads="1"/>
          </p:cNvSpPr>
          <p:nvPr/>
        </p:nvSpPr>
        <p:spPr bwMode="auto">
          <a:xfrm>
            <a:off x="0" y="0"/>
            <a:ext cx="169333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1026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1" y="1456213"/>
            <a:ext cx="12187767" cy="51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70000" bIns="4571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nl-NL" dirty="0"/>
              <a:t>Edit Master text styles</a:t>
            </a:r>
          </a:p>
          <a:p>
            <a:pPr lvl="1"/>
            <a:r>
              <a:rPr lang="en-GB" altLang="nl-NL" dirty="0"/>
              <a:t>Second level</a:t>
            </a:r>
          </a:p>
          <a:p>
            <a:pPr lvl="2"/>
            <a:r>
              <a:rPr lang="en-GB" altLang="nl-NL" dirty="0"/>
              <a:t>Third level</a:t>
            </a:r>
          </a:p>
          <a:p>
            <a:pPr lvl="3"/>
            <a:r>
              <a:rPr lang="en-GB" altLang="nl-NL" dirty="0"/>
              <a:t>Fourth level</a:t>
            </a:r>
          </a:p>
          <a:p>
            <a:pPr lvl="4"/>
            <a:r>
              <a:rPr lang="en-GB" altLang="nl-NL" dirty="0"/>
              <a:t>Fifth level</a:t>
            </a:r>
          </a:p>
        </p:txBody>
      </p:sp>
      <p:sp>
        <p:nvSpPr>
          <p:cNvPr id="1028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1" y="584835"/>
            <a:ext cx="1218776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6800" rIns="270000" bIns="4680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altLang="nl-NL" dirty="0"/>
              <a:t>Click to edit Master title style</a:t>
            </a:r>
          </a:p>
        </p:txBody>
      </p:sp>
      <p:sp>
        <p:nvSpPr>
          <p:cNvPr id="1027" name="RodeBalk"/>
          <p:cNvSpPr>
            <a:spLocks noChangeArrowheads="1"/>
          </p:cNvSpPr>
          <p:nvPr/>
        </p:nvSpPr>
        <p:spPr bwMode="auto">
          <a:xfrm>
            <a:off x="-1" y="407035"/>
            <a:ext cx="12192000" cy="76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>
              <a:solidFill>
                <a:srgbClr val="FFFFFF"/>
              </a:solidFill>
            </a:endParaRPr>
          </a:p>
        </p:txBody>
      </p:sp>
      <p:pic>
        <p:nvPicPr>
          <p:cNvPr id="1033" name="LogoSlash_01" descr="SLASHTRANS" hidden="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4"/>
            <a:ext cx="4143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LogoSlash_02" descr="SLASHTRANS" hidden="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92114"/>
            <a:ext cx="416243" cy="41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chuineBalk"/>
          <p:cNvSpPr/>
          <p:nvPr userDrawn="1"/>
        </p:nvSpPr>
        <p:spPr>
          <a:xfrm>
            <a:off x="10632000" y="394244"/>
            <a:ext cx="156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Paginanummer"/>
          <p:cNvSpPr/>
          <p:nvPr userDrawn="1"/>
        </p:nvSpPr>
        <p:spPr>
          <a:xfrm>
            <a:off x="11298767" y="400685"/>
            <a:ext cx="1905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en-GB" sz="600" smtClean="0">
                <a:solidFill>
                  <a:srgbClr val="000000"/>
                </a:solidFill>
              </a:rPr>
              <a:pPr algn="r"/>
              <a:t>‹#›</a:t>
            </a:fld>
            <a:endParaRPr lang="en-GB" sz="600" dirty="0">
              <a:solidFill>
                <a:srgbClr val="000000"/>
              </a:solidFill>
            </a:endParaRPr>
          </a:p>
        </p:txBody>
      </p:sp>
      <p:sp>
        <p:nvSpPr>
          <p:cNvPr id="1037" name="Scheiding"/>
          <p:cNvSpPr txBox="1">
            <a:spLocks noChangeArrowheads="1"/>
          </p:cNvSpPr>
          <p:nvPr/>
        </p:nvSpPr>
        <p:spPr bwMode="auto">
          <a:xfrm>
            <a:off x="11286067" y="400685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600" dirty="0">
                <a:solidFill>
                  <a:srgbClr val="000000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5" name="RUGlogoTop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" y="82093"/>
            <a:ext cx="959602" cy="264160"/>
          </a:xfrm>
          <a:prstGeom prst="rect">
            <a:avLst/>
          </a:prstGeom>
        </p:spPr>
      </p:pic>
      <p:sp>
        <p:nvSpPr>
          <p:cNvPr id="1034" name="tb_Faculty" hidden="1"/>
          <p:cNvSpPr txBox="1">
            <a:spLocks noChangeArrowheads="1"/>
          </p:cNvSpPr>
          <p:nvPr/>
        </p:nvSpPr>
        <p:spPr bwMode="auto">
          <a:xfrm>
            <a:off x="3687764" y="339725"/>
            <a:ext cx="7486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faculty of law</a:t>
            </a:r>
          </a:p>
        </p:txBody>
      </p:sp>
      <p:sp>
        <p:nvSpPr>
          <p:cNvPr id="1035" name="tb_Department" hidden="1"/>
          <p:cNvSpPr txBox="1">
            <a:spLocks noChangeArrowheads="1"/>
          </p:cNvSpPr>
          <p:nvPr/>
        </p:nvSpPr>
        <p:spPr bwMode="auto">
          <a:xfrm>
            <a:off x="5811838" y="341313"/>
            <a:ext cx="24003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department of transboundary legal studies</a:t>
            </a:r>
          </a:p>
        </p:txBody>
      </p:sp>
      <p:sp>
        <p:nvSpPr>
          <p:cNvPr id="1032" name="tbDate"/>
          <p:cNvSpPr txBox="1">
            <a:spLocks noChangeArrowheads="1"/>
          </p:cNvSpPr>
          <p:nvPr/>
        </p:nvSpPr>
        <p:spPr bwMode="auto">
          <a:xfrm>
            <a:off x="10498667" y="400685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600">
                <a:solidFill>
                  <a:srgbClr val="000000"/>
                </a:solidFill>
                <a:latin typeface="+mn-lt"/>
              </a:rPr>
              <a:t>25-10-2021</a:t>
            </a:r>
            <a:endParaRPr lang="en-GB" sz="600" dirty="0">
              <a:solidFill>
                <a:srgbClr val="000000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50825" algn="l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44538" indent="-242888" algn="l" rtl="0" eaLnBrk="1" fontAlgn="base" hangingPunct="1">
        <a:spcBef>
          <a:spcPct val="20000"/>
        </a:spcBef>
        <a:spcAft>
          <a:spcPct val="0"/>
        </a:spcAft>
        <a:buSzPct val="85000"/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63525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04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176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748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320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89275" indent="-2492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hape_Transparantie" hidden="1"/>
          <p:cNvSpPr>
            <a:spLocks noChangeArrowheads="1"/>
          </p:cNvSpPr>
          <p:nvPr/>
        </p:nvSpPr>
        <p:spPr bwMode="auto">
          <a:xfrm>
            <a:off x="0" y="0"/>
            <a:ext cx="16933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2054" name="shape_TransFollower" hidden="1"/>
          <p:cNvSpPr>
            <a:spLocks noChangeArrowheads="1"/>
          </p:cNvSpPr>
          <p:nvPr/>
        </p:nvSpPr>
        <p:spPr bwMode="auto">
          <a:xfrm>
            <a:off x="0" y="0"/>
            <a:ext cx="169333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2050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1" y="1456213"/>
            <a:ext cx="12187767" cy="51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6784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text styles</a:t>
            </a:r>
          </a:p>
          <a:p>
            <a:pPr lvl="1"/>
            <a:r>
              <a:rPr lang="en-GB" altLang="nl-NL" dirty="0"/>
              <a:t>Second level</a:t>
            </a:r>
          </a:p>
          <a:p>
            <a:pPr lvl="0"/>
            <a:r>
              <a:rPr lang="en-GB" altLang="nl-NL" dirty="0"/>
              <a:t>Third level</a:t>
            </a:r>
          </a:p>
          <a:p>
            <a:pPr lvl="1"/>
            <a:r>
              <a:rPr lang="en-GB" altLang="nl-NL" dirty="0"/>
              <a:t>Fourth level</a:t>
            </a:r>
          </a:p>
          <a:p>
            <a:pPr lvl="2"/>
            <a:r>
              <a:rPr lang="en-GB" altLang="nl-NL" dirty="0"/>
              <a:t>Fifth level</a:t>
            </a:r>
          </a:p>
        </p:txBody>
      </p:sp>
      <p:sp>
        <p:nvSpPr>
          <p:cNvPr id="2059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1" y="584835"/>
            <a:ext cx="1218776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5720" rIns="27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title style</a:t>
            </a:r>
          </a:p>
        </p:txBody>
      </p:sp>
      <p:sp>
        <p:nvSpPr>
          <p:cNvPr id="2051" name="RodeBalk"/>
          <p:cNvSpPr>
            <a:spLocks noChangeArrowheads="1"/>
          </p:cNvSpPr>
          <p:nvPr/>
        </p:nvSpPr>
        <p:spPr bwMode="auto">
          <a:xfrm>
            <a:off x="-1" y="407035"/>
            <a:ext cx="12192000" cy="76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>
              <a:solidFill>
                <a:srgbClr val="FFFFFF"/>
              </a:solidFill>
            </a:endParaRPr>
          </a:p>
        </p:txBody>
      </p:sp>
      <p:pic>
        <p:nvPicPr>
          <p:cNvPr id="2056" name="LogoSlash_01" descr="SLASHTRANS" hidden="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4"/>
            <a:ext cx="4143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LogoSlash_02" descr="SLASHTRANS" hidden="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92114"/>
            <a:ext cx="416243" cy="41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chuineBalk"/>
          <p:cNvSpPr/>
          <p:nvPr userDrawn="1"/>
        </p:nvSpPr>
        <p:spPr>
          <a:xfrm>
            <a:off x="10632000" y="394244"/>
            <a:ext cx="156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aginanummer"/>
          <p:cNvSpPr/>
          <p:nvPr userDrawn="1"/>
        </p:nvSpPr>
        <p:spPr>
          <a:xfrm>
            <a:off x="11298767" y="400685"/>
            <a:ext cx="1905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en-GB" sz="600" smtClean="0">
                <a:solidFill>
                  <a:srgbClr val="000000"/>
                </a:solidFill>
              </a:rPr>
              <a:pPr algn="r"/>
              <a:t>‹#›</a:t>
            </a:fld>
            <a:endParaRPr lang="en-GB" sz="600" dirty="0">
              <a:solidFill>
                <a:srgbClr val="000000"/>
              </a:solidFill>
            </a:endParaRPr>
          </a:p>
        </p:txBody>
      </p:sp>
      <p:sp>
        <p:nvSpPr>
          <p:cNvPr id="2061" name="Scheiding"/>
          <p:cNvSpPr txBox="1">
            <a:spLocks noChangeArrowheads="1"/>
          </p:cNvSpPr>
          <p:nvPr/>
        </p:nvSpPr>
        <p:spPr bwMode="auto">
          <a:xfrm>
            <a:off x="11286067" y="400685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600" dirty="0">
                <a:solidFill>
                  <a:srgbClr val="000000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" y="82093"/>
            <a:ext cx="959602" cy="264160"/>
          </a:xfrm>
          <a:prstGeom prst="rect">
            <a:avLst/>
          </a:prstGeom>
        </p:spPr>
      </p:pic>
      <p:sp>
        <p:nvSpPr>
          <p:cNvPr id="5129" name="tb_Faculty" hidden="1"/>
          <p:cNvSpPr txBox="1">
            <a:spLocks noChangeArrowheads="1"/>
          </p:cNvSpPr>
          <p:nvPr/>
        </p:nvSpPr>
        <p:spPr bwMode="auto">
          <a:xfrm>
            <a:off x="3687764" y="338138"/>
            <a:ext cx="7486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faculty of law</a:t>
            </a:r>
          </a:p>
        </p:txBody>
      </p:sp>
      <p:sp>
        <p:nvSpPr>
          <p:cNvPr id="5130" name="tb_Department" hidden="1"/>
          <p:cNvSpPr txBox="1">
            <a:spLocks noChangeAspect="1" noChangeArrowheads="1"/>
          </p:cNvSpPr>
          <p:nvPr/>
        </p:nvSpPr>
        <p:spPr bwMode="auto">
          <a:xfrm>
            <a:off x="5811838" y="341314"/>
            <a:ext cx="24003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department of transboundary legal studies</a:t>
            </a:r>
          </a:p>
        </p:txBody>
      </p:sp>
      <p:sp>
        <p:nvSpPr>
          <p:cNvPr id="5128" name="tbDate"/>
          <p:cNvSpPr txBox="1">
            <a:spLocks noChangeArrowheads="1"/>
          </p:cNvSpPr>
          <p:nvPr/>
        </p:nvSpPr>
        <p:spPr bwMode="auto">
          <a:xfrm>
            <a:off x="10498667" y="400685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600">
                <a:solidFill>
                  <a:srgbClr val="000000"/>
                </a:solidFill>
                <a:latin typeface="Verdana" pitchFamily="34" charset="0"/>
              </a:rPr>
              <a:t>25-10-2021</a:t>
            </a:r>
            <a:endParaRPr lang="en-GB" sz="6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17525" indent="-26670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60413" indent="-2413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0475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176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748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320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89275" indent="-249238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hape_Transparantie" hidden="1"/>
          <p:cNvSpPr>
            <a:spLocks noChangeArrowheads="1"/>
          </p:cNvSpPr>
          <p:nvPr/>
        </p:nvSpPr>
        <p:spPr bwMode="auto">
          <a:xfrm>
            <a:off x="169333" y="0"/>
            <a:ext cx="338667" cy="10175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757575">
                  <a:alpha val="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3078" name="shape_TransFollower" hidden="1"/>
          <p:cNvSpPr>
            <a:spLocks noChangeArrowheads="1"/>
          </p:cNvSpPr>
          <p:nvPr/>
        </p:nvSpPr>
        <p:spPr bwMode="auto">
          <a:xfrm>
            <a:off x="0" y="0"/>
            <a:ext cx="169333" cy="1017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/>
          </a:p>
        </p:txBody>
      </p:sp>
      <p:sp>
        <p:nvSpPr>
          <p:cNvPr id="3074" name="Tekstvak"/>
          <p:cNvSpPr>
            <a:spLocks noGrp="1" noChangeArrowheads="1"/>
          </p:cNvSpPr>
          <p:nvPr>
            <p:ph type="body" idx="1"/>
          </p:nvPr>
        </p:nvSpPr>
        <p:spPr bwMode="auto">
          <a:xfrm>
            <a:off x="1" y="1456213"/>
            <a:ext cx="12187767" cy="5147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091" tIns="45717" rIns="267843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text styles</a:t>
            </a:r>
          </a:p>
          <a:p>
            <a:pPr lvl="1"/>
            <a:r>
              <a:rPr lang="en-GB" altLang="nl-NL" dirty="0"/>
              <a:t>Second level</a:t>
            </a:r>
          </a:p>
          <a:p>
            <a:pPr lvl="2"/>
            <a:r>
              <a:rPr lang="en-GB" altLang="nl-NL" dirty="0"/>
              <a:t>Third level</a:t>
            </a:r>
          </a:p>
          <a:p>
            <a:pPr lvl="3"/>
            <a:r>
              <a:rPr lang="en-GB" altLang="nl-NL" dirty="0"/>
              <a:t>Fourth level</a:t>
            </a:r>
          </a:p>
          <a:p>
            <a:pPr lvl="4"/>
            <a:r>
              <a:rPr lang="en-GB" altLang="nl-NL" dirty="0"/>
              <a:t>Fifth level</a:t>
            </a:r>
          </a:p>
        </p:txBody>
      </p:sp>
      <p:sp>
        <p:nvSpPr>
          <p:cNvPr id="3083" name="Titelvak"/>
          <p:cNvSpPr>
            <a:spLocks noGrp="1" noChangeArrowheads="1"/>
          </p:cNvSpPr>
          <p:nvPr>
            <p:ph type="title"/>
          </p:nvPr>
        </p:nvSpPr>
        <p:spPr bwMode="auto">
          <a:xfrm>
            <a:off x="1" y="584835"/>
            <a:ext cx="1218776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2800" tIns="45720" rIns="270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dirty="0"/>
              <a:t>Click to edit Master title style</a:t>
            </a:r>
          </a:p>
        </p:txBody>
      </p:sp>
      <p:sp>
        <p:nvSpPr>
          <p:cNvPr id="3075" name="RodeBalk"/>
          <p:cNvSpPr>
            <a:spLocks noChangeArrowheads="1"/>
          </p:cNvSpPr>
          <p:nvPr/>
        </p:nvSpPr>
        <p:spPr bwMode="auto">
          <a:xfrm>
            <a:off x="-1" y="407035"/>
            <a:ext cx="12192000" cy="76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GB" altLang="nl-NL" dirty="0">
              <a:solidFill>
                <a:srgbClr val="FFFFFF"/>
              </a:solidFill>
            </a:endParaRPr>
          </a:p>
        </p:txBody>
      </p:sp>
      <p:pic>
        <p:nvPicPr>
          <p:cNvPr id="3080" name="LogoSlash_01" descr="SLASHTRANS" hidden="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392114"/>
            <a:ext cx="4143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LogoSlash_02" descr="SLASHTRANS" hidden="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6" y="392114"/>
            <a:ext cx="416243" cy="41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chuineBalk"/>
          <p:cNvSpPr/>
          <p:nvPr userDrawn="1"/>
        </p:nvSpPr>
        <p:spPr>
          <a:xfrm>
            <a:off x="10632000" y="394244"/>
            <a:ext cx="1560000" cy="97028"/>
          </a:xfrm>
          <a:custGeom>
            <a:avLst/>
            <a:gdLst>
              <a:gd name="connsiteX0" fmla="*/ 0 w 1170000"/>
              <a:gd name="connsiteY0" fmla="*/ 0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0 w 1170000"/>
              <a:gd name="connsiteY4" fmla="*/ 0 h 96197"/>
              <a:gd name="connsiteX0" fmla="*/ 76200 w 1170000"/>
              <a:gd name="connsiteY0" fmla="*/ 2382 h 96197"/>
              <a:gd name="connsiteX1" fmla="*/ 1170000 w 1170000"/>
              <a:gd name="connsiteY1" fmla="*/ 0 h 96197"/>
              <a:gd name="connsiteX2" fmla="*/ 1170000 w 1170000"/>
              <a:gd name="connsiteY2" fmla="*/ 96197 h 96197"/>
              <a:gd name="connsiteX3" fmla="*/ 0 w 1170000"/>
              <a:gd name="connsiteY3" fmla="*/ 96197 h 96197"/>
              <a:gd name="connsiteX4" fmla="*/ 76200 w 1170000"/>
              <a:gd name="connsiteY4" fmla="*/ 2382 h 96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0000" h="96197">
                <a:moveTo>
                  <a:pt x="76200" y="2382"/>
                </a:moveTo>
                <a:lnTo>
                  <a:pt x="1170000" y="0"/>
                </a:lnTo>
                <a:lnTo>
                  <a:pt x="1170000" y="96197"/>
                </a:lnTo>
                <a:lnTo>
                  <a:pt x="0" y="96197"/>
                </a:lnTo>
                <a:lnTo>
                  <a:pt x="76200" y="23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Paginanummer"/>
          <p:cNvSpPr/>
          <p:nvPr userDrawn="1"/>
        </p:nvSpPr>
        <p:spPr>
          <a:xfrm>
            <a:off x="11298767" y="400685"/>
            <a:ext cx="190500" cy="138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>
            <a:noAutofit/>
          </a:bodyPr>
          <a:lstStyle/>
          <a:p>
            <a:pPr algn="r"/>
            <a:fld id="{825C7DD7-04B3-467D-9524-52591AE6A38C}" type="slidenum">
              <a:rPr lang="en-GB" sz="600" smtClean="0">
                <a:solidFill>
                  <a:srgbClr val="000000"/>
                </a:solidFill>
              </a:rPr>
              <a:pPr algn="r"/>
              <a:t>‹#›</a:t>
            </a:fld>
            <a:endParaRPr lang="en-GB" sz="600" dirty="0">
              <a:solidFill>
                <a:srgbClr val="000000"/>
              </a:solidFill>
            </a:endParaRPr>
          </a:p>
        </p:txBody>
      </p:sp>
      <p:sp>
        <p:nvSpPr>
          <p:cNvPr id="3085" name="Scheiding"/>
          <p:cNvSpPr txBox="1">
            <a:spLocks noChangeArrowheads="1"/>
          </p:cNvSpPr>
          <p:nvPr/>
        </p:nvSpPr>
        <p:spPr bwMode="auto">
          <a:xfrm>
            <a:off x="11286067" y="400685"/>
            <a:ext cx="529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600" dirty="0">
                <a:solidFill>
                  <a:srgbClr val="000000"/>
                </a:solidFill>
                <a:latin typeface="Verdana" pitchFamily="34" charset="0"/>
              </a:rPr>
              <a:t>|</a:t>
            </a:r>
          </a:p>
        </p:txBody>
      </p:sp>
      <p:pic>
        <p:nvPicPr>
          <p:cNvPr id="2" name="RUGlogoTop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20" y="82093"/>
            <a:ext cx="959602" cy="264160"/>
          </a:xfrm>
          <a:prstGeom prst="rect">
            <a:avLst/>
          </a:prstGeom>
        </p:spPr>
      </p:pic>
      <p:sp>
        <p:nvSpPr>
          <p:cNvPr id="7177" name="tb_Faculty" hidden="1"/>
          <p:cNvSpPr txBox="1">
            <a:spLocks noChangeArrowheads="1"/>
          </p:cNvSpPr>
          <p:nvPr/>
        </p:nvSpPr>
        <p:spPr bwMode="auto">
          <a:xfrm>
            <a:off x="3687764" y="338138"/>
            <a:ext cx="748603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faculty of law</a:t>
            </a:r>
          </a:p>
        </p:txBody>
      </p:sp>
      <p:sp>
        <p:nvSpPr>
          <p:cNvPr id="7178" name="tb_Department" hidden="1"/>
          <p:cNvSpPr txBox="1">
            <a:spLocks noChangeArrowheads="1"/>
          </p:cNvSpPr>
          <p:nvPr/>
        </p:nvSpPr>
        <p:spPr bwMode="auto">
          <a:xfrm>
            <a:off x="5811838" y="341314"/>
            <a:ext cx="24003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GB" sz="1000" dirty="0">
                <a:solidFill>
                  <a:srgbClr val="CC0000"/>
                </a:solidFill>
                <a:latin typeface="Georgia" pitchFamily="18" charset="0"/>
              </a:rPr>
              <a:t>department of transboundary legal studies</a:t>
            </a:r>
          </a:p>
        </p:txBody>
      </p:sp>
      <p:sp>
        <p:nvSpPr>
          <p:cNvPr id="7176" name="tbDate"/>
          <p:cNvSpPr txBox="1">
            <a:spLocks noChangeArrowheads="1"/>
          </p:cNvSpPr>
          <p:nvPr/>
        </p:nvSpPr>
        <p:spPr bwMode="auto">
          <a:xfrm>
            <a:off x="10498667" y="400685"/>
            <a:ext cx="7620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t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206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642938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9636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28587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7430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200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6574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1146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n-GB" sz="600">
                <a:solidFill>
                  <a:srgbClr val="000000"/>
                </a:solidFill>
                <a:latin typeface="Verdana" pitchFamily="34" charset="0"/>
              </a:rPr>
              <a:t>25-10-2021</a:t>
            </a:r>
            <a:endParaRPr lang="en-GB" sz="600" dirty="0">
              <a:solidFill>
                <a:srgbClr val="000000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249238" indent="-249238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›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50825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2" charset="2"/>
        <a:buChar char="§"/>
        <a:defRPr sz="2500">
          <a:solidFill>
            <a:schemeClr val="tx1"/>
          </a:solidFill>
          <a:latin typeface="+mn-lt"/>
          <a:cs typeface="+mn-cs"/>
        </a:defRPr>
      </a:lvl2pPr>
      <a:lvl3pPr marL="760413" indent="-258763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3pPr>
      <a:lvl4pPr marL="1009650" indent="-249238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4pPr>
      <a:lvl5pPr marL="1268413" indent="-257175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5pPr>
      <a:lvl6pPr marL="17256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6pPr>
      <a:lvl7pPr marL="21828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7pPr>
      <a:lvl8pPr marL="26400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8pPr>
      <a:lvl9pPr marL="3097213" indent="-257175" algn="l" rtl="0" fontAlgn="base">
        <a:spcBef>
          <a:spcPct val="20000"/>
        </a:spcBef>
        <a:spcAft>
          <a:spcPct val="0"/>
        </a:spcAft>
        <a:buFont typeface="Courier New" pitchFamily="49" charset="0"/>
        <a:buChar char="-"/>
        <a:defRPr sz="2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0" y="1274400"/>
            <a:ext cx="12192000" cy="1729137"/>
          </a:xfrm>
        </p:spPr>
        <p:txBody>
          <a:bodyPr/>
          <a:lstStyle/>
          <a:p>
            <a:r>
              <a:rPr lang="en-US" dirty="0"/>
              <a:t>Trial and error: the legal framework for the testing of automated vehicles</a:t>
            </a:r>
            <a:endParaRPr lang="nl-NL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dr. Nynke Vellinga</a:t>
            </a:r>
          </a:p>
          <a:p>
            <a:r>
              <a:rPr lang="nl-NL" dirty="0"/>
              <a:t>n.e.vellinga@rug.nl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3617848"/>
            <a:ext cx="4866061" cy="27363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</a:t>
            </a:r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659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205581"/>
              </p:ext>
            </p:extLst>
          </p:nvPr>
        </p:nvGraphicFramePr>
        <p:xfrm>
          <a:off x="479376" y="548680"/>
          <a:ext cx="10297146" cy="61877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52104">
                  <a:extLst>
                    <a:ext uri="{9D8B030D-6E8A-4147-A177-3AD203B41FA5}">
                      <a16:colId xmlns:a16="http://schemas.microsoft.com/office/drawing/2014/main" val="1287803557"/>
                    </a:ext>
                  </a:extLst>
                </a:gridCol>
                <a:gridCol w="4392938">
                  <a:extLst>
                    <a:ext uri="{9D8B030D-6E8A-4147-A177-3AD203B41FA5}">
                      <a16:colId xmlns:a16="http://schemas.microsoft.com/office/drawing/2014/main" val="4083584471"/>
                    </a:ext>
                  </a:extLst>
                </a:gridCol>
                <a:gridCol w="2952104">
                  <a:extLst>
                    <a:ext uri="{9D8B030D-6E8A-4147-A177-3AD203B41FA5}">
                      <a16:colId xmlns:a16="http://schemas.microsoft.com/office/drawing/2014/main" val="3064677156"/>
                    </a:ext>
                  </a:extLst>
                </a:gridCol>
              </a:tblGrid>
              <a:tr h="762481">
                <a:tc>
                  <a:txBody>
                    <a:bodyPr/>
                    <a:lstStyle/>
                    <a:p>
                      <a:r>
                        <a:rPr lang="en-GB" sz="2400" dirty="0"/>
                        <a:t>Netherlands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California (USA)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312443"/>
                  </a:ext>
                </a:extLst>
              </a:tr>
              <a:tr h="977659">
                <a:tc>
                  <a:txBody>
                    <a:bodyPr/>
                    <a:lstStyle/>
                    <a:p>
                      <a:r>
                        <a:rPr lang="en-GB" sz="2400" dirty="0"/>
                        <a:t>Driver: person who drives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Driver: person who activates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Driver or remote operator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779265"/>
                  </a:ext>
                </a:extLst>
              </a:tr>
              <a:tr h="1412175">
                <a:tc>
                  <a:txBody>
                    <a:bodyPr/>
                    <a:lstStyle/>
                    <a:p>
                      <a:r>
                        <a:rPr lang="en-GB" sz="2400" dirty="0"/>
                        <a:t>Deviation from traffic rules</a:t>
                      </a:r>
                      <a:r>
                        <a:rPr lang="en-GB" sz="2400" baseline="0" dirty="0"/>
                        <a:t> possible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In accordance with traffic rules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In accordance with traffic rules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13676"/>
                  </a:ext>
                </a:extLst>
              </a:tr>
              <a:tr h="18466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Existing</a:t>
                      </a:r>
                      <a:r>
                        <a:rPr lang="en-GB" sz="2400" baseline="0" dirty="0"/>
                        <a:t> liability rules apply (owner 185 WVW 1994!)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Existing</a:t>
                      </a:r>
                      <a:r>
                        <a:rPr lang="en-GB" sz="2400" baseline="0" dirty="0"/>
                        <a:t> liability rules apply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Existing</a:t>
                      </a:r>
                      <a:r>
                        <a:rPr lang="en-GB" sz="2400" baseline="0" dirty="0"/>
                        <a:t> liability rules apply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2215"/>
                  </a:ext>
                </a:extLst>
              </a:tr>
              <a:tr h="977659">
                <a:tc>
                  <a:txBody>
                    <a:bodyPr/>
                    <a:lstStyle/>
                    <a:p>
                      <a:r>
                        <a:rPr lang="en-GB" sz="2400" dirty="0"/>
                        <a:t>Third party-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First party-insurance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insurance, a surety bond, or proof of self-insurance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2009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-1110317" y="519937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1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California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Deployment</a:t>
            </a:r>
            <a:r>
              <a:rPr lang="en-GB" dirty="0"/>
              <a:t> of AVs is allowed</a:t>
            </a:r>
          </a:p>
          <a:p>
            <a:r>
              <a:rPr lang="en-GB" dirty="0"/>
              <a:t>Permit from DMV</a:t>
            </a:r>
          </a:p>
          <a:p>
            <a:r>
              <a:rPr lang="en-GB" dirty="0"/>
              <a:t>Requirements include:</a:t>
            </a:r>
          </a:p>
          <a:p>
            <a:pPr lvl="1"/>
            <a:r>
              <a:rPr lang="en-GB" dirty="0"/>
              <a:t>With driver or a remote operator</a:t>
            </a:r>
          </a:p>
          <a:p>
            <a:pPr lvl="1"/>
            <a:r>
              <a:rPr lang="en-GB" dirty="0"/>
              <a:t>Law enforcement interaction plan and a communication link</a:t>
            </a:r>
          </a:p>
          <a:p>
            <a:pPr lvl="1"/>
            <a:r>
              <a:rPr lang="en-GB" dirty="0"/>
              <a:t>‘</a:t>
            </a:r>
            <a:r>
              <a:rPr lang="en-US" dirty="0"/>
              <a:t>The manufacturer shall certify that the autonomous technology is designed to detect and respond to roadway situations </a:t>
            </a:r>
            <a:r>
              <a:rPr lang="en-US" b="1" dirty="0"/>
              <a:t>in compliance with all provisions of the California Vehicle Code </a:t>
            </a:r>
            <a:r>
              <a:rPr lang="en-US" dirty="0"/>
              <a:t>and local regulation applicable to the performance of the dynamic driving task in the vehicle's operational design domain, (…).’</a:t>
            </a:r>
          </a:p>
          <a:p>
            <a:pPr lvl="1"/>
            <a:r>
              <a:rPr lang="en-US" dirty="0"/>
              <a:t>insurance, a surety bond, or proof of self-insurance.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45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California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4" y="1510155"/>
            <a:ext cx="11993649" cy="50394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68163" y="6544241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93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Germany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1310742"/>
            <a:ext cx="7391092" cy="54387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439816" y="4221088"/>
            <a:ext cx="5400600" cy="1944216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77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Germany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Straßenverkehrsgesetz</a:t>
            </a:r>
            <a:endParaRPr lang="en-GB" dirty="0"/>
          </a:p>
          <a:p>
            <a:r>
              <a:rPr lang="en-GB" dirty="0"/>
              <a:t>SAE Level </a:t>
            </a:r>
            <a:r>
              <a:rPr lang="en-GB" dirty="0" smtClean="0"/>
              <a:t>3:</a:t>
            </a:r>
            <a:endParaRPr lang="en-GB" dirty="0"/>
          </a:p>
          <a:p>
            <a:pPr lvl="1"/>
            <a:r>
              <a:rPr lang="de-DE" dirty="0"/>
              <a:t>Driver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(de)</a:t>
            </a:r>
            <a:r>
              <a:rPr lang="de-DE" dirty="0" err="1"/>
              <a:t>activates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system</a:t>
            </a:r>
            <a:endParaRPr lang="de-DE" dirty="0"/>
          </a:p>
          <a:p>
            <a:pPr lvl="1"/>
            <a:r>
              <a:rPr lang="de-DE" dirty="0"/>
              <a:t>Driver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allowed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undertake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activities</a:t>
            </a:r>
            <a:r>
              <a:rPr lang="de-DE" dirty="0"/>
              <a:t>, but he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wheel</a:t>
            </a:r>
            <a:r>
              <a:rPr lang="de-DE" dirty="0"/>
              <a:t> (‚wahrnehmungsbereit‘</a:t>
            </a:r>
            <a:r>
              <a:rPr lang="nl-NL" dirty="0"/>
              <a:t>)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29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Germany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Straßenverkehrsgesetz</a:t>
            </a:r>
            <a:endParaRPr lang="en-GB" dirty="0"/>
          </a:p>
          <a:p>
            <a:r>
              <a:rPr lang="nl-NL" dirty="0"/>
              <a:t>SAE Level </a:t>
            </a:r>
            <a:r>
              <a:rPr lang="nl-NL" dirty="0" smtClean="0"/>
              <a:t>4:</a:t>
            </a:r>
            <a:endParaRPr lang="nl-NL" dirty="0"/>
          </a:p>
          <a:p>
            <a:pPr lvl="1"/>
            <a:r>
              <a:rPr lang="de-DE" dirty="0"/>
              <a:t>Technische Aufsicht (</a:t>
            </a:r>
            <a:r>
              <a:rPr lang="de-DE" dirty="0" err="1"/>
              <a:t>technical</a:t>
            </a:r>
            <a:r>
              <a:rPr lang="de-DE" dirty="0"/>
              <a:t> </a:t>
            </a:r>
            <a:r>
              <a:rPr lang="de-DE" dirty="0" err="1"/>
              <a:t>supervision</a:t>
            </a:r>
            <a:r>
              <a:rPr lang="de-DE" dirty="0"/>
              <a:t>)</a:t>
            </a:r>
          </a:p>
          <a:p>
            <a:pPr lvl="1"/>
            <a:r>
              <a:rPr lang="nl-NL" dirty="0" err="1"/>
              <a:t>Minimal</a:t>
            </a:r>
            <a:r>
              <a:rPr lang="nl-NL" dirty="0"/>
              <a:t> risk </a:t>
            </a:r>
            <a:r>
              <a:rPr lang="nl-NL" dirty="0" err="1"/>
              <a:t>condition</a:t>
            </a:r>
            <a:r>
              <a:rPr lang="nl-NL" dirty="0"/>
              <a:t> (or alarm Technische </a:t>
            </a:r>
            <a:r>
              <a:rPr lang="nl-NL" dirty="0" err="1"/>
              <a:t>Aufsicht</a:t>
            </a:r>
            <a:r>
              <a:rPr lang="nl-NL" dirty="0"/>
              <a:t>)</a:t>
            </a:r>
          </a:p>
          <a:p>
            <a:pPr lvl="1"/>
            <a:r>
              <a:rPr lang="de-DE" dirty="0"/>
              <a:t>Betriebserlaubnis Kraftfahrt-Bundesamt</a:t>
            </a:r>
          </a:p>
          <a:p>
            <a:pPr lvl="1"/>
            <a:r>
              <a:rPr lang="nl-NL" dirty="0"/>
              <a:t>Keeper of vehicle is </a:t>
            </a:r>
            <a:r>
              <a:rPr lang="nl-NL" dirty="0" err="1"/>
              <a:t>responsible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maintaining</a:t>
            </a:r>
            <a:r>
              <a:rPr lang="nl-NL" dirty="0"/>
              <a:t> </a:t>
            </a:r>
            <a:r>
              <a:rPr lang="nl-NL" dirty="0" err="1"/>
              <a:t>road</a:t>
            </a:r>
            <a:r>
              <a:rPr lang="nl-NL" dirty="0"/>
              <a:t> </a:t>
            </a:r>
            <a:r>
              <a:rPr lang="nl-NL" dirty="0" err="1"/>
              <a:t>safety</a:t>
            </a:r>
            <a:r>
              <a:rPr lang="nl-NL" dirty="0"/>
              <a:t>, </a:t>
            </a:r>
            <a:r>
              <a:rPr lang="nl-NL" dirty="0" err="1"/>
              <a:t>maintanance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vehicle’s</a:t>
            </a:r>
            <a:r>
              <a:rPr lang="nl-NL" dirty="0"/>
              <a:t> systems, take </a:t>
            </a:r>
            <a:r>
              <a:rPr lang="nl-NL" dirty="0" err="1"/>
              <a:t>precutions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comply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traffic </a:t>
            </a:r>
            <a:r>
              <a:rPr lang="nl-NL" dirty="0" err="1"/>
              <a:t>rules</a:t>
            </a:r>
            <a:r>
              <a:rPr lang="nl-NL" dirty="0"/>
              <a:t>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directed</a:t>
            </a:r>
            <a:r>
              <a:rPr lang="nl-NL" dirty="0"/>
              <a:t> at driver, </a:t>
            </a:r>
            <a:r>
              <a:rPr lang="nl-NL" dirty="0" err="1"/>
              <a:t>and</a:t>
            </a:r>
            <a:r>
              <a:rPr lang="nl-NL" dirty="0"/>
              <a:t> is </a:t>
            </a:r>
            <a:r>
              <a:rPr lang="nl-NL" dirty="0" err="1"/>
              <a:t>responsible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fulfilling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tasks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Technische </a:t>
            </a:r>
            <a:r>
              <a:rPr lang="nl-NL" dirty="0" err="1"/>
              <a:t>Aufsicht</a:t>
            </a:r>
            <a:endParaRPr lang="nl-NL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681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Germany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Straßenverkehrsgesetz</a:t>
            </a:r>
            <a:endParaRPr lang="en-GB" dirty="0"/>
          </a:p>
          <a:p>
            <a:r>
              <a:rPr lang="nl-NL" dirty="0"/>
              <a:t>SAE Level </a:t>
            </a:r>
            <a:r>
              <a:rPr lang="nl-NL" dirty="0" smtClean="0"/>
              <a:t>4:</a:t>
            </a:r>
            <a:endParaRPr lang="nl-NL" dirty="0"/>
          </a:p>
          <a:p>
            <a:pPr lvl="1"/>
            <a:r>
              <a:rPr lang="de-DE" dirty="0"/>
              <a:t>Technische Aufsicht </a:t>
            </a:r>
          </a:p>
          <a:p>
            <a:pPr lvl="1"/>
            <a:r>
              <a:rPr lang="nl-NL" dirty="0" err="1"/>
              <a:t>Minimal</a:t>
            </a:r>
            <a:r>
              <a:rPr lang="nl-NL" dirty="0"/>
              <a:t> risk </a:t>
            </a:r>
            <a:r>
              <a:rPr lang="nl-NL" dirty="0" err="1"/>
              <a:t>condition</a:t>
            </a:r>
            <a:r>
              <a:rPr lang="nl-NL" dirty="0"/>
              <a:t> (or alarm Technische </a:t>
            </a:r>
            <a:r>
              <a:rPr lang="nl-NL" dirty="0" err="1"/>
              <a:t>Aufsicht</a:t>
            </a:r>
            <a:r>
              <a:rPr lang="nl-NL" dirty="0"/>
              <a:t>)</a:t>
            </a:r>
          </a:p>
          <a:p>
            <a:pPr lvl="1"/>
            <a:r>
              <a:rPr lang="nl-NL" dirty="0" err="1"/>
              <a:t>Betriebserlaubnis</a:t>
            </a:r>
            <a:r>
              <a:rPr lang="nl-NL" dirty="0"/>
              <a:t> </a:t>
            </a:r>
            <a:r>
              <a:rPr lang="nl-NL" dirty="0" err="1"/>
              <a:t>Kraftfahr-Bundesamt</a:t>
            </a:r>
            <a:endParaRPr lang="nl-NL" dirty="0"/>
          </a:p>
          <a:p>
            <a:pPr lvl="1"/>
            <a:r>
              <a:rPr lang="de-DE" b="1" dirty="0"/>
              <a:t>Technische Aufsicht </a:t>
            </a:r>
            <a:r>
              <a:rPr lang="de-DE" dirty="0"/>
              <a:t>eines Kraftfahrzeugs mit autonomer Fahrfunktion im Sinne dieses Gesetzes ist </a:t>
            </a:r>
            <a:r>
              <a:rPr lang="de-DE" b="1" dirty="0"/>
              <a:t>diejenige natürliche Person</a:t>
            </a:r>
            <a:r>
              <a:rPr lang="de-DE" dirty="0"/>
              <a:t>, die dieses Kraftfahrzeug während des Betriebs gemäß § 1e Absatz 2 Nummer 8 </a:t>
            </a:r>
            <a:r>
              <a:rPr lang="de-DE" b="1" dirty="0"/>
              <a:t>deaktivieren</a:t>
            </a:r>
            <a:r>
              <a:rPr lang="de-DE" dirty="0"/>
              <a:t> und für dieses Kraftfahrzeug gemäß § 1e Absatz 2 Nummer 4 und Absatz 3 </a:t>
            </a:r>
            <a:r>
              <a:rPr lang="de-DE" b="1" dirty="0"/>
              <a:t>Fahrmanöver freigeben kann</a:t>
            </a:r>
            <a:r>
              <a:rPr lang="de-DE" dirty="0"/>
              <a:t>.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28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United Kingdom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user-in-charge</a:t>
            </a:r>
            <a:endParaRPr lang="en-US" b="1" dirty="0"/>
          </a:p>
          <a:p>
            <a:r>
              <a:rPr lang="en-US" dirty="0"/>
              <a:t>Inside or within sight of the vehicle</a:t>
            </a:r>
          </a:p>
          <a:p>
            <a:r>
              <a:rPr lang="en-US" dirty="0"/>
              <a:t>Duties not related to DDT</a:t>
            </a:r>
          </a:p>
          <a:p>
            <a:r>
              <a:rPr lang="en-US" dirty="0"/>
              <a:t>Fit and qualified to drive</a:t>
            </a:r>
          </a:p>
          <a:p>
            <a:r>
              <a:rPr lang="en-US" dirty="0"/>
              <a:t>Transition demand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non-user-in-charge</a:t>
            </a:r>
            <a:endParaRPr lang="en-GB" b="1" u="sng" dirty="0"/>
          </a:p>
          <a:p>
            <a:r>
              <a:rPr lang="en-GB" dirty="0"/>
              <a:t>Remote operation</a:t>
            </a:r>
          </a:p>
          <a:p>
            <a:r>
              <a:rPr lang="en-GB" dirty="0"/>
              <a:t>Licenced operator</a:t>
            </a:r>
          </a:p>
          <a:p>
            <a:pPr lvl="1"/>
            <a:r>
              <a:rPr lang="en-US" dirty="0"/>
              <a:t>“Tier 1” duties to supervise, maintain, insure, install updates, report incidents</a:t>
            </a:r>
          </a:p>
          <a:p>
            <a:pPr lvl="1"/>
            <a:r>
              <a:rPr lang="en-GB" dirty="0"/>
              <a:t>“Tier 2” duties for certain use cases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45312" y="1376997"/>
            <a:ext cx="10297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Law Commission and the Scottish Law Commission: Consultation Paper 3 – A regulatory framework for automated vehicles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23624" y="5877272"/>
            <a:ext cx="7340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Automated Driving System Entity (ADSE)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329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United Kingdom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Already: Automated and Electrical Vehicles Act 2018 (AEVA 2018):</a:t>
            </a:r>
          </a:p>
          <a:p>
            <a:endParaRPr lang="en-GB" dirty="0"/>
          </a:p>
          <a:p>
            <a:r>
              <a:rPr lang="en-US" dirty="0"/>
              <a:t>2(1) Where—</a:t>
            </a:r>
          </a:p>
          <a:p>
            <a:pPr marL="0" indent="0">
              <a:buNone/>
            </a:pPr>
            <a:r>
              <a:rPr lang="en-US" dirty="0"/>
              <a:t>	(a) an accident is caused by an automated vehicle when driving itself 	on a road or other public place in Great Britain,</a:t>
            </a:r>
          </a:p>
          <a:p>
            <a:pPr marL="0" indent="0">
              <a:buNone/>
            </a:pPr>
            <a:r>
              <a:rPr lang="en-US" dirty="0"/>
              <a:t>	(b) the vehicle is insured at the time of the accident, and</a:t>
            </a:r>
          </a:p>
          <a:p>
            <a:pPr marL="0" indent="0">
              <a:buNone/>
            </a:pPr>
            <a:r>
              <a:rPr lang="en-US" dirty="0"/>
              <a:t>	(c) an insured person or any other person suffers damage as a result 	of the accident, 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insurer is liable for that damage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416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895517"/>
              </p:ext>
            </p:extLst>
          </p:nvPr>
        </p:nvGraphicFramePr>
        <p:xfrm>
          <a:off x="407368" y="764704"/>
          <a:ext cx="11305257" cy="52357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41121">
                  <a:extLst>
                    <a:ext uri="{9D8B030D-6E8A-4147-A177-3AD203B41FA5}">
                      <a16:colId xmlns:a16="http://schemas.microsoft.com/office/drawing/2014/main" val="1287803557"/>
                    </a:ext>
                  </a:extLst>
                </a:gridCol>
                <a:gridCol w="4823015">
                  <a:extLst>
                    <a:ext uri="{9D8B030D-6E8A-4147-A177-3AD203B41FA5}">
                      <a16:colId xmlns:a16="http://schemas.microsoft.com/office/drawing/2014/main" val="4083584471"/>
                    </a:ext>
                  </a:extLst>
                </a:gridCol>
                <a:gridCol w="3241121">
                  <a:extLst>
                    <a:ext uri="{9D8B030D-6E8A-4147-A177-3AD203B41FA5}">
                      <a16:colId xmlns:a16="http://schemas.microsoft.com/office/drawing/2014/main" val="3064677156"/>
                    </a:ext>
                  </a:extLst>
                </a:gridCol>
              </a:tblGrid>
              <a:tr h="641830">
                <a:tc>
                  <a:txBody>
                    <a:bodyPr/>
                    <a:lstStyle/>
                    <a:p>
                      <a:r>
                        <a:rPr lang="en-GB" sz="2400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California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  <a:r>
                        <a:rPr lang="en-GB" sz="2400" baseline="0" dirty="0"/>
                        <a:t> and Scottish</a:t>
                      </a:r>
                      <a:r>
                        <a:rPr lang="en-GB" sz="2400" dirty="0"/>
                        <a:t> Law Commissions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312443"/>
                  </a:ext>
                </a:extLst>
              </a:tr>
              <a:tr h="641830">
                <a:tc>
                  <a:txBody>
                    <a:bodyPr/>
                    <a:lstStyle/>
                    <a:p>
                      <a:r>
                        <a:rPr lang="en-GB" sz="2400" dirty="0" err="1"/>
                        <a:t>Technische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Aufsicht</a:t>
                      </a:r>
                      <a:r>
                        <a:rPr lang="en-GB" sz="2400" dirty="0"/>
                        <a:t> (deactivate system, no continual</a:t>
                      </a:r>
                      <a:r>
                        <a:rPr lang="en-GB" sz="2400" baseline="0" dirty="0"/>
                        <a:t> monitoring)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Remote 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User-in-charge or remote operator, plus ADSE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779265"/>
                  </a:ext>
                </a:extLst>
              </a:tr>
              <a:tr h="927088">
                <a:tc>
                  <a:txBody>
                    <a:bodyPr/>
                    <a:lstStyle/>
                    <a:p>
                      <a:r>
                        <a:rPr lang="en-GB" sz="2400" dirty="0"/>
                        <a:t>Minimal risk condition</a:t>
                      </a:r>
                      <a:r>
                        <a:rPr lang="en-GB" sz="2400" baseline="0" dirty="0"/>
                        <a:t> (back-up </a:t>
                      </a:r>
                      <a:r>
                        <a:rPr lang="en-GB" sz="2400" baseline="0" dirty="0" err="1"/>
                        <a:t>Technische</a:t>
                      </a:r>
                      <a:r>
                        <a:rPr lang="en-GB" sz="2400" baseline="0" dirty="0"/>
                        <a:t> </a:t>
                      </a:r>
                      <a:r>
                        <a:rPr lang="en-GB" sz="2400" baseline="0" dirty="0" err="1"/>
                        <a:t>Aufsicht</a:t>
                      </a:r>
                      <a:r>
                        <a:rPr lang="en-GB" sz="2400" baseline="0" dirty="0"/>
                        <a:t>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Minimal risk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Minimal risk conditional, transition demand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9313676"/>
                  </a:ext>
                </a:extLst>
              </a:tr>
              <a:tr h="12123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err="1"/>
                        <a:t>Betriebserlaubnis</a:t>
                      </a:r>
                      <a:r>
                        <a:rPr lang="en-GB" sz="2400" dirty="0"/>
                        <a:t> </a:t>
                      </a:r>
                      <a:r>
                        <a:rPr lang="en-GB" sz="2400" dirty="0" err="1"/>
                        <a:t>Kraffahrtbundesamt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/>
                        <a:t>Permit DMV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Safety</a:t>
                      </a:r>
                      <a:r>
                        <a:rPr lang="en-GB" sz="2400" baseline="0" dirty="0"/>
                        <a:t> assurance scheme on top of ‘usual’ approval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2215"/>
                  </a:ext>
                </a:extLst>
              </a:tr>
              <a:tr h="527930">
                <a:tc>
                  <a:txBody>
                    <a:bodyPr/>
                    <a:lstStyle/>
                    <a:p>
                      <a:r>
                        <a:rPr lang="en-GB" sz="2400" dirty="0" err="1"/>
                        <a:t>Pflichtversicherungs-gesetz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insurance, a surety bond, or proof of self-insurance</a:t>
                      </a:r>
                      <a:endParaRPr lang="en-GB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AEVA 2018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20091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46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Is there a driver?</a:t>
            </a:r>
          </a:p>
          <a:p>
            <a:r>
              <a:rPr lang="en-GB" dirty="0"/>
              <a:t>Where is the driver, inside or outside the vehicle?</a:t>
            </a:r>
          </a:p>
          <a:p>
            <a:r>
              <a:rPr lang="en-GB" dirty="0"/>
              <a:t>What tasks does the driver have (traffic rules)?</a:t>
            </a:r>
          </a:p>
          <a:p>
            <a:r>
              <a:rPr lang="en-GB" dirty="0"/>
              <a:t>What about the driver’s civil liability?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USA:</a:t>
            </a:r>
          </a:p>
          <a:p>
            <a:pPr lvl="1"/>
            <a:r>
              <a:rPr lang="en-GB" dirty="0"/>
              <a:t>California (incl. deployment)</a:t>
            </a:r>
          </a:p>
          <a:p>
            <a:r>
              <a:rPr lang="en-GB" dirty="0"/>
              <a:t>UK (Law Commissions)</a:t>
            </a:r>
          </a:p>
          <a:p>
            <a:r>
              <a:rPr lang="en-GB" dirty="0"/>
              <a:t>EU:</a:t>
            </a:r>
          </a:p>
          <a:p>
            <a:pPr lvl="1"/>
            <a:r>
              <a:rPr lang="en-GB" dirty="0"/>
              <a:t>NL</a:t>
            </a:r>
          </a:p>
          <a:p>
            <a:pPr lvl="1"/>
            <a:r>
              <a:rPr lang="en-GB" dirty="0"/>
              <a:t>Sweden</a:t>
            </a:r>
          </a:p>
          <a:p>
            <a:pPr lvl="1"/>
            <a:r>
              <a:rPr lang="en-GB" dirty="0"/>
              <a:t>Germany (deployment)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</a:t>
            </a:r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426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Absence of driver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Trial</a:t>
            </a:r>
          </a:p>
          <a:p>
            <a:pPr lvl="1"/>
            <a:r>
              <a:rPr lang="en-GB" dirty="0"/>
              <a:t>California: remote operator</a:t>
            </a:r>
          </a:p>
          <a:p>
            <a:pPr lvl="1"/>
            <a:r>
              <a:rPr lang="en-GB" dirty="0"/>
              <a:t>Sweden: driver outside of vehicle, (de)activation system</a:t>
            </a:r>
          </a:p>
          <a:p>
            <a:pPr lvl="1"/>
            <a:r>
              <a:rPr lang="en-GB" dirty="0"/>
              <a:t>Netherlands: driver outside of vehicle</a:t>
            </a:r>
          </a:p>
          <a:p>
            <a:r>
              <a:rPr lang="en-GB" dirty="0"/>
              <a:t>Deployment:</a:t>
            </a:r>
          </a:p>
          <a:p>
            <a:pPr lvl="1"/>
            <a:r>
              <a:rPr lang="en-GB" dirty="0"/>
              <a:t>California: remote operator</a:t>
            </a:r>
          </a:p>
          <a:p>
            <a:pPr lvl="1"/>
            <a:r>
              <a:rPr lang="en-GB" dirty="0"/>
              <a:t>UK: user-in-charge or remote operator</a:t>
            </a:r>
          </a:p>
          <a:p>
            <a:pPr lvl="1"/>
            <a:r>
              <a:rPr lang="en-GB" dirty="0"/>
              <a:t>Germany: </a:t>
            </a:r>
            <a:r>
              <a:rPr lang="en-GB" dirty="0" err="1"/>
              <a:t>Technische</a:t>
            </a:r>
            <a:r>
              <a:rPr lang="en-GB" dirty="0"/>
              <a:t> </a:t>
            </a:r>
            <a:r>
              <a:rPr lang="en-GB" dirty="0" err="1"/>
              <a:t>Aufsicht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80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Absence of driver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Trial</a:t>
            </a:r>
          </a:p>
          <a:p>
            <a:pPr lvl="1"/>
            <a:r>
              <a:rPr lang="en-GB" dirty="0"/>
              <a:t>California: remote operator</a:t>
            </a:r>
          </a:p>
          <a:p>
            <a:pPr lvl="1"/>
            <a:r>
              <a:rPr lang="en-GB" dirty="0"/>
              <a:t>Sweden: driver outside of vehicle, (de)activation system</a:t>
            </a:r>
          </a:p>
          <a:p>
            <a:pPr lvl="1"/>
            <a:r>
              <a:rPr lang="en-GB" dirty="0"/>
              <a:t>Netherlands: driver outside of vehicle</a:t>
            </a:r>
          </a:p>
          <a:p>
            <a:r>
              <a:rPr lang="en-GB" dirty="0"/>
              <a:t>Deployment:</a:t>
            </a:r>
          </a:p>
          <a:p>
            <a:pPr lvl="1"/>
            <a:r>
              <a:rPr lang="en-GB" dirty="0"/>
              <a:t>California: remote operator</a:t>
            </a:r>
          </a:p>
          <a:p>
            <a:pPr lvl="1"/>
            <a:r>
              <a:rPr lang="en-GB" dirty="0"/>
              <a:t>UK: user-in-charge</a:t>
            </a:r>
          </a:p>
          <a:p>
            <a:pPr lvl="1"/>
            <a:r>
              <a:rPr lang="en-GB" dirty="0"/>
              <a:t>Germany: </a:t>
            </a:r>
            <a:r>
              <a:rPr lang="en-GB" dirty="0" err="1"/>
              <a:t>Technische</a:t>
            </a:r>
            <a:r>
              <a:rPr lang="en-GB" dirty="0"/>
              <a:t> </a:t>
            </a:r>
            <a:r>
              <a:rPr lang="en-GB" dirty="0" err="1"/>
              <a:t>Aufsicht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95400" y="5157192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Conventions on Road Traffic of 1949 and of 1968</a:t>
            </a:r>
            <a:r>
              <a:rPr lang="en-GB" sz="2400" dirty="0">
                <a:solidFill>
                  <a:schemeClr val="accent2"/>
                </a:solidFill>
              </a:rPr>
              <a:t>:</a:t>
            </a:r>
          </a:p>
          <a:p>
            <a:r>
              <a:rPr lang="en-US" sz="2400" dirty="0"/>
              <a:t>‘“Driver” means any person who drives a motor vehicle (…)’</a:t>
            </a:r>
          </a:p>
          <a:p>
            <a:r>
              <a:rPr lang="en-GB" sz="2400" dirty="0"/>
              <a:t>‘</a:t>
            </a:r>
            <a:r>
              <a:rPr lang="en-US" sz="2400" dirty="0"/>
              <a:t>Every moving vehicle (…) shall have a driver.’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012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2860"/>
            <a:ext cx="12187767" cy="5147787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Art. 34bis 1968 Convention on Road Traffic (proposal adopted):</a:t>
            </a:r>
          </a:p>
          <a:p>
            <a:pPr marL="0" indent="0">
              <a:buNone/>
            </a:pPr>
            <a:r>
              <a:rPr lang="en-US" dirty="0"/>
              <a:t>“The requirement that every moving vehicle or combination of vehicles shall have a driver </a:t>
            </a:r>
            <a:r>
              <a:rPr lang="en-US" b="1" dirty="0"/>
              <a:t>is deemed to be satisfied </a:t>
            </a:r>
            <a:r>
              <a:rPr lang="en-US" dirty="0"/>
              <a:t>while the vehicle is using an </a:t>
            </a:r>
            <a:r>
              <a:rPr lang="en-US" b="1" dirty="0"/>
              <a:t>automated driving system</a:t>
            </a:r>
            <a:r>
              <a:rPr lang="en-US" dirty="0"/>
              <a:t> which complies with:</a:t>
            </a:r>
          </a:p>
          <a:p>
            <a:pPr marL="0" indent="0">
              <a:buNone/>
            </a:pPr>
            <a:r>
              <a:rPr lang="en-US" dirty="0"/>
              <a:t>(a) domestic technical regulations, and any applicable international legal instrument(…) and</a:t>
            </a:r>
          </a:p>
          <a:p>
            <a:pPr marL="0" indent="0">
              <a:buNone/>
            </a:pPr>
            <a:r>
              <a:rPr lang="en-US" dirty="0"/>
              <a:t>(b) domestic legislation governing operation.</a:t>
            </a:r>
          </a:p>
          <a:p>
            <a:pPr marL="0" indent="0">
              <a:buNone/>
            </a:pPr>
            <a:r>
              <a:rPr lang="en-US" dirty="0"/>
              <a:t>The effect of this article is limited to the territory of the contracting party where the relevant domestic technical regulations and legislation governing operation apply."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67408" y="692696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2"/>
                </a:solidFill>
              </a:rPr>
              <a:t>Conventions on Road Traffic of 1949 and of 1968</a:t>
            </a:r>
            <a:r>
              <a:rPr lang="en-GB" sz="2400" dirty="0">
                <a:solidFill>
                  <a:schemeClr val="accent2"/>
                </a:solidFill>
              </a:rPr>
              <a:t>:</a:t>
            </a:r>
          </a:p>
          <a:p>
            <a:r>
              <a:rPr lang="en-US" sz="2400" dirty="0"/>
              <a:t>‘“Driver” means any person who drives a motor vehicle (…)’</a:t>
            </a:r>
          </a:p>
          <a:p>
            <a:r>
              <a:rPr lang="en-GB" sz="2400" dirty="0"/>
              <a:t>‘</a:t>
            </a:r>
            <a:r>
              <a:rPr lang="en-US" sz="2400" dirty="0"/>
              <a:t>Every moving vehicle (…) shall have a driver.’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67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 be continued…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convention on road traffic</a:t>
            </a:r>
          </a:p>
          <a:p>
            <a:r>
              <a:rPr lang="en-GB" dirty="0"/>
              <a:t>Leading to new traffic rules</a:t>
            </a:r>
          </a:p>
          <a:p>
            <a:endParaRPr lang="en-GB" dirty="0"/>
          </a:p>
          <a:p>
            <a:r>
              <a:rPr lang="en-GB" dirty="0"/>
              <a:t>Recent developments on cybersecurity, software updates and automatic lane keeping system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639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Thank you for your attention!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n.e.vellinga@rug.nl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1904" y="1556792"/>
            <a:ext cx="4979242" cy="363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11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California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Testing of AVs is allowed (2014)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2060848"/>
            <a:ext cx="11023444" cy="45431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89907" y="6581001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</a:t>
            </a:r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82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California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Testing of AVs is allowed (2014): California Code of Regulations and California Vehicle Code</a:t>
            </a:r>
          </a:p>
          <a:p>
            <a:r>
              <a:rPr lang="en-GB" dirty="0"/>
              <a:t>Permit from DMV</a:t>
            </a:r>
          </a:p>
          <a:p>
            <a:r>
              <a:rPr lang="en-GB" dirty="0"/>
              <a:t>Requirements include:</a:t>
            </a:r>
          </a:p>
          <a:p>
            <a:pPr lvl="1"/>
            <a:r>
              <a:rPr lang="en-GB" dirty="0"/>
              <a:t>With driver or with a certified remote operator (without driver)</a:t>
            </a:r>
          </a:p>
          <a:p>
            <a:pPr lvl="1"/>
            <a:r>
              <a:rPr lang="en-GB" dirty="0"/>
              <a:t>Law enforcement interaction plan</a:t>
            </a:r>
          </a:p>
          <a:p>
            <a:pPr lvl="1"/>
            <a:r>
              <a:rPr lang="en-GB" dirty="0"/>
              <a:t>Two-way communication link</a:t>
            </a:r>
          </a:p>
          <a:p>
            <a:pPr lvl="1"/>
            <a:r>
              <a:rPr lang="en-GB" dirty="0"/>
              <a:t>ODD of test vehicle</a:t>
            </a:r>
          </a:p>
          <a:p>
            <a:pPr lvl="1"/>
            <a:r>
              <a:rPr lang="en-GB" dirty="0"/>
              <a:t>California Vehicle Code: ‘</a:t>
            </a:r>
            <a:r>
              <a:rPr lang="en-US" dirty="0"/>
              <a:t>Prior to the start of testing in this state, the manufacturer performing the testing shall obtain an instrument of insurance, surety bond, or proof of self-insurance in the amount of five million dollars ($5,000,000)’(..)’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</a:t>
            </a:r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30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Sweden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Testing of AVs is allowed</a:t>
            </a:r>
          </a:p>
          <a:p>
            <a:r>
              <a:rPr lang="en-GB" dirty="0"/>
              <a:t>Permit from </a:t>
            </a:r>
            <a:r>
              <a:rPr lang="en-GB" dirty="0" err="1"/>
              <a:t>Transportstyrelsen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2492896"/>
            <a:ext cx="9964541" cy="28293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</a:t>
            </a:r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7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Sweden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Testing of AVs is allowed</a:t>
            </a:r>
          </a:p>
          <a:p>
            <a:r>
              <a:rPr lang="en-GB" dirty="0"/>
              <a:t>Permit from </a:t>
            </a:r>
            <a:r>
              <a:rPr lang="en-GB" dirty="0" err="1"/>
              <a:t>Transportstyrelsen</a:t>
            </a:r>
            <a:r>
              <a:rPr lang="en-GB" dirty="0"/>
              <a:t> (Swedish Transport Agency) (</a:t>
            </a:r>
            <a:r>
              <a:rPr lang="en-GB" dirty="0" err="1"/>
              <a:t>Förordning</a:t>
            </a:r>
            <a:r>
              <a:rPr lang="en-GB" dirty="0"/>
              <a:t> (2017:309), </a:t>
            </a:r>
            <a:r>
              <a:rPr lang="nl-NL" dirty="0"/>
              <a:t>TSFS 2021:4)</a:t>
            </a:r>
          </a:p>
          <a:p>
            <a:r>
              <a:rPr lang="en-GB" dirty="0"/>
              <a:t>Requirements include:</a:t>
            </a:r>
          </a:p>
          <a:p>
            <a:pPr lvl="1"/>
            <a:r>
              <a:rPr lang="en-GB" dirty="0"/>
              <a:t>Description of trial (incl. purpose, roads)</a:t>
            </a:r>
          </a:p>
          <a:p>
            <a:pPr lvl="1"/>
            <a:r>
              <a:rPr lang="en-GB" dirty="0"/>
              <a:t>Ensuring traffic safety and no significant disturbance surroundings</a:t>
            </a:r>
          </a:p>
          <a:p>
            <a:pPr lvl="1"/>
            <a:r>
              <a:rPr lang="en-GB" dirty="0"/>
              <a:t>Risk assessment</a:t>
            </a:r>
          </a:p>
          <a:p>
            <a:pPr lvl="1"/>
            <a:r>
              <a:rPr lang="en-GB" dirty="0"/>
              <a:t>Responsibilities within company performing trial</a:t>
            </a:r>
          </a:p>
          <a:p>
            <a:pPr lvl="1"/>
            <a:r>
              <a:rPr lang="en-GB" dirty="0"/>
              <a:t>Compliance with traffic law</a:t>
            </a:r>
          </a:p>
          <a:p>
            <a:pPr lvl="1"/>
            <a:r>
              <a:rPr lang="en-GB" dirty="0"/>
              <a:t>Driver inside or outside of the vehicle (</a:t>
            </a:r>
            <a:r>
              <a:rPr lang="sv-SE" dirty="0"/>
              <a:t>person </a:t>
            </a:r>
            <a:r>
              <a:rPr lang="en-US" dirty="0"/>
              <a:t>activating</a:t>
            </a:r>
            <a:r>
              <a:rPr lang="sv-SE" dirty="0"/>
              <a:t> system)</a:t>
            </a:r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811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Sweden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836712"/>
            <a:ext cx="5162058" cy="58966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04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Netherlands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Testing of AVs is allowed</a:t>
            </a:r>
          </a:p>
          <a:p>
            <a:r>
              <a:rPr lang="en-GB" dirty="0"/>
              <a:t>Permit from Ministry &gt; RDW (art. 149aa Wegenverkeerswet 1994)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430" y="2636912"/>
            <a:ext cx="8830907" cy="1524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78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Netherlands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Testing of AVs is allowed</a:t>
            </a:r>
          </a:p>
          <a:p>
            <a:r>
              <a:rPr lang="en-GB" dirty="0"/>
              <a:t>Permit from Ministry &gt; RDW (art. 149aa Wegenverkeerswet 1994)</a:t>
            </a:r>
          </a:p>
          <a:p>
            <a:r>
              <a:rPr lang="en-GB" dirty="0"/>
              <a:t>Requirements include:</a:t>
            </a:r>
          </a:p>
          <a:p>
            <a:pPr lvl="1"/>
            <a:r>
              <a:rPr lang="en-GB" dirty="0"/>
              <a:t>Description of trial (incl. roads and weather conditions)</a:t>
            </a:r>
          </a:p>
          <a:p>
            <a:pPr lvl="1"/>
            <a:r>
              <a:rPr lang="en-GB" dirty="0"/>
              <a:t>Driver inside or outside of the vehicle</a:t>
            </a:r>
          </a:p>
          <a:p>
            <a:pPr lvl="1"/>
            <a:r>
              <a:rPr lang="en-GB" dirty="0"/>
              <a:t>Indication of number of vehicles driven by one driver</a:t>
            </a:r>
          </a:p>
          <a:p>
            <a:pPr lvl="1"/>
            <a:r>
              <a:rPr lang="en-GB" dirty="0"/>
              <a:t>Other terms and conditions permit</a:t>
            </a:r>
          </a:p>
          <a:p>
            <a:pPr lvl="1"/>
            <a:r>
              <a:rPr lang="en-GB" dirty="0"/>
              <a:t>Deviation from existing traffic law can be allowed (e.g. ‘driver’)</a:t>
            </a:r>
          </a:p>
          <a:p>
            <a:pPr lvl="1"/>
            <a:r>
              <a:rPr lang="en-GB" dirty="0"/>
              <a:t>Contribution to road safety, innovation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08368" y="6453336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accent2">
                    <a:lumMod val="75000"/>
                  </a:schemeClr>
                </a:solidFill>
              </a:rPr>
              <a:t>Nynke Vellinga, n.e.vellinga@rug.nl</a:t>
            </a:r>
            <a:endParaRPr lang="nl-NL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93801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Design">
  <a:themeElements>
    <a:clrScheme name="Title Design 1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9CEF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CBF6"/>
      </a:accent5>
      <a:accent6>
        <a:srgbClr val="B90000"/>
      </a:accent6>
      <a:hlink>
        <a:srgbClr val="000000"/>
      </a:hlink>
      <a:folHlink>
        <a:srgbClr val="772D6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Design 1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1B96A3A9-466E-4B43-BA5D-4C909094ADA6}" vid="{2D3AB41E-F92F-4F93-9A1B-2589EFFF9EB0}"/>
    </a:ext>
  </a:extLst>
</a:theme>
</file>

<file path=ppt/theme/theme2.xml><?xml version="1.0" encoding="utf-8"?>
<a:theme xmlns:a="http://schemas.openxmlformats.org/drawingml/2006/main" name="Break Design">
  <a:themeElements>
    <a:clrScheme name="Break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eak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eak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eak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eak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1B96A3A9-466E-4B43-BA5D-4C909094ADA6}" vid="{48CE1763-1075-460C-8D17-1EC3EE3F0FD5}"/>
    </a:ext>
  </a:extLst>
</a:theme>
</file>

<file path=ppt/theme/theme3.xml><?xml version="1.0" encoding="utf-8"?>
<a:theme xmlns:a="http://schemas.openxmlformats.org/drawingml/2006/main" name="End Design">
  <a:themeElements>
    <a:clrScheme name="End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nd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nd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d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d Design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9CEF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BF6"/>
        </a:accent5>
        <a:accent6>
          <a:srgbClr val="B90000"/>
        </a:accent6>
        <a:hlink>
          <a:srgbClr val="000000"/>
        </a:hlink>
        <a:folHlink>
          <a:srgbClr val="772D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UG4x3.potx" id="{1B96A3A9-466E-4B43-BA5D-4C909094ADA6}" vid="{A74B470E-9C03-4B96-948D-38A7F7757E21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RUG4x3</Template>
  <TotalTime>1979</TotalTime>
  <Words>1259</Words>
  <Application>Microsoft Office PowerPoint</Application>
  <PresentationFormat>Widescreen</PresentationFormat>
  <Paragraphs>204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Courier New</vt:lpstr>
      <vt:lpstr>Georgia</vt:lpstr>
      <vt:lpstr>Verdana</vt:lpstr>
      <vt:lpstr>Wingdings</vt:lpstr>
      <vt:lpstr>Title Design</vt:lpstr>
      <vt:lpstr>Break Design</vt:lpstr>
      <vt:lpstr>End Design</vt:lpstr>
      <vt:lpstr>Trial and error: the legal framework for the testing of automated vehicles</vt:lpstr>
      <vt:lpstr>Driver</vt:lpstr>
      <vt:lpstr>California</vt:lpstr>
      <vt:lpstr>California</vt:lpstr>
      <vt:lpstr>Sweden</vt:lpstr>
      <vt:lpstr>Sweden</vt:lpstr>
      <vt:lpstr>Sweden</vt:lpstr>
      <vt:lpstr>Netherlands</vt:lpstr>
      <vt:lpstr>Netherlands</vt:lpstr>
      <vt:lpstr>PowerPoint Presentation</vt:lpstr>
      <vt:lpstr>California</vt:lpstr>
      <vt:lpstr>California</vt:lpstr>
      <vt:lpstr>Germany</vt:lpstr>
      <vt:lpstr>Germany</vt:lpstr>
      <vt:lpstr>Germany</vt:lpstr>
      <vt:lpstr>Germany</vt:lpstr>
      <vt:lpstr>United Kingdom</vt:lpstr>
      <vt:lpstr>United Kingdom</vt:lpstr>
      <vt:lpstr>PowerPoint Presentation</vt:lpstr>
      <vt:lpstr>Absence of driver</vt:lpstr>
      <vt:lpstr>Absence of driver</vt:lpstr>
      <vt:lpstr>PowerPoint Presentation</vt:lpstr>
      <vt:lpstr>To be continued…</vt:lpstr>
      <vt:lpstr>PowerPoint Presentation</vt:lpstr>
    </vt:vector>
  </TitlesOfParts>
  <Company>University of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Trial and error: the legal framework for the testing of automated vehicles</dc:title>
  <dc:creator>N.E. Vellinga</dc:creator>
  <cp:keywords>Version 2.1</cp:keywords>
  <cp:lastModifiedBy>N.E. Vellinga</cp:lastModifiedBy>
  <cp:revision>229</cp:revision>
  <cp:lastPrinted>2021-10-20T10:46:00Z</cp:lastPrinted>
  <dcterms:created xsi:type="dcterms:W3CDTF">2021-09-24T12:10:41Z</dcterms:created>
  <dcterms:modified xsi:type="dcterms:W3CDTF">2021-10-27T10:22:23Z</dcterms:modified>
  <dc:language>UK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e">
    <vt:lpwstr>RUG</vt:lpwstr>
  </property>
  <property fmtid="{D5CDD505-2E9C-101B-9397-08002B2CF9AE}" pid="3" name="Sjabloonversie">
    <vt:lpwstr>5</vt:lpwstr>
  </property>
  <property fmtid="{D5CDD505-2E9C-101B-9397-08002B2CF9AE}" pid="4" name="Eco">
    <vt:lpwstr>JA</vt:lpwstr>
  </property>
  <property fmtid="{D5CDD505-2E9C-101B-9397-08002B2CF9AE}" pid="5" name="Logoformaat">
    <vt:lpwstr>KLEIN</vt:lpwstr>
  </property>
  <property fmtid="{D5CDD505-2E9C-101B-9397-08002B2CF9AE}" pid="6" name="RodeLijn">
    <vt:lpwstr>JA</vt:lpwstr>
  </property>
  <property fmtid="{D5CDD505-2E9C-101B-9397-08002B2CF9AE}" pid="7" name="Datum">
    <vt:lpwstr>25-10-2021</vt:lpwstr>
  </property>
  <property fmtid="{D5CDD505-2E9C-101B-9397-08002B2CF9AE}" pid="8" name="txtDate">
    <vt:lpwstr>25-10-2021</vt:lpwstr>
  </property>
  <property fmtid="{D5CDD505-2E9C-101B-9397-08002B2CF9AE}" pid="9" name="AutoDatum">
    <vt:lpwstr>NEE</vt:lpwstr>
  </property>
  <property fmtid="{D5CDD505-2E9C-101B-9397-08002B2CF9AE}" pid="10" name="cboLanguage">
    <vt:lpwstr>English</vt:lpwstr>
  </property>
  <property fmtid="{D5CDD505-2E9C-101B-9397-08002B2CF9AE}" pid="11" name="cboFaculty">
    <vt:lpwstr>faculty of law</vt:lpwstr>
  </property>
  <property fmtid="{D5CDD505-2E9C-101B-9397-08002B2CF9AE}" pid="12" name="txtDepartment">
    <vt:lpwstr>department of transboundary legal studies</vt:lpwstr>
  </property>
  <property fmtid="{D5CDD505-2E9C-101B-9397-08002B2CF9AE}" pid="13" name="chbDatumAmerikaans">
    <vt:lpwstr>0</vt:lpwstr>
  </property>
  <property fmtid="{D5CDD505-2E9C-101B-9397-08002B2CF9AE}" pid="14" name="optBreed">
    <vt:lpwstr>1</vt:lpwstr>
  </property>
  <property fmtid="{D5CDD505-2E9C-101B-9397-08002B2CF9AE}" pid="15" name="optSmal">
    <vt:lpwstr>0</vt:lpwstr>
  </property>
  <property fmtid="{D5CDD505-2E9C-101B-9397-08002B2CF9AE}" pid="16" name="optLogoKlein">
    <vt:lpwstr>1</vt:lpwstr>
  </property>
  <property fmtid="{D5CDD505-2E9C-101B-9397-08002B2CF9AE}" pid="17" name="optLogoGroot">
    <vt:lpwstr>0</vt:lpwstr>
  </property>
  <property fmtid="{D5CDD505-2E9C-101B-9397-08002B2CF9AE}" pid="18" name="chkEco">
    <vt:lpwstr>0</vt:lpwstr>
  </property>
  <property fmtid="{D5CDD505-2E9C-101B-9397-08002B2CF9AE}" pid="19" name="chkLijn">
    <vt:lpwstr>1</vt:lpwstr>
  </property>
  <property fmtid="{D5CDD505-2E9C-101B-9397-08002B2CF9AE}" pid="20" name="UMCG">
    <vt:lpwstr>NEE</vt:lpwstr>
  </property>
</Properties>
</file>